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change%20%5Bcounter%20v%5D%20by%20%5B1%5D"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change%20%5Bcounter%20v%5D%20by%20%5B-1%5D"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repeat%20%5B3%5D%0Asay%5Bmeow%5D"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forever%0Asay%5Bmeow%5D"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mojipedia.org/cooki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rstechnica.com/information-technology/2015/05/boeing-787-dreamliners-contain-a-potentially-catastrophic-software-bug/" TargetMode="Externa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cman.fandom.com/wiki/Map_256_Glitch" TargetMode="Externa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7qirrV8w5SQ"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when%20green%20flag%20clicked%0Asay%20%5Bhello%2C%20world%5D"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when%20green%20flag%20clicked%0Asay%20%5Bhello%2C%20world%5D"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itor.codecogs.com/"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say%20%5B%5D" TargetMode="External"/><Relationship Id="rId3" Type="http://schemas.openxmlformats.org/officeDocument/2006/relationships/hyperlink" Target="https://scratchblocks.github.io/#?style=scratch3&amp;script=say%20%5Bhello%2C%20world%5D"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when%20green%20flag%20clicked%0Aask%20%5BWhat's%20your%20name%3F%20%5D%20and%20wait%0Asay(join%20%5Bhello%2C%20%5D%20(answer))"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ask%20%5B%5D%20and%20wait" TargetMode="External"/><Relationship Id="rId3" Type="http://schemas.openxmlformats.org/officeDocument/2006/relationships/hyperlink" Target="https://scratchblocks.github.io/#?style=scratch3&amp;script=ask%20%5BWhat's%20your%20name%3F%5D%20and%20wait" TargetMode="External"/><Relationship Id="rId4" Type="http://schemas.openxmlformats.org/officeDocument/2006/relationships/hyperlink" Target="https://scratchblocks.github.io/#?style=scratch3&amp;script=(answe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ask%20%5BWhat's%20your%20name%3F%5D%20and%20wait%0A(answer)"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say%20(join%5Bhello%2C%20%5D%20(answer)%0A"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0Aelse%0Asay%20%5Bx%20is%20not%20less%20than%20y%5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0Aelse%0Aif%20%3C(x)%20%3E%20(y)%3E%20then%0Asay%20%5Bx%20is%20greater%20than%20y%5D%0Aelse%0Aif%20%3C(x)%20%3D%20(y)%3E%20then%0Asay%20%5Bx%20is%20equal%20to%20y%5D"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0Aelse%0Aif%20%3C(x)%20%3E%20(y)%3E%20then%0Asay%20%5Bx%20is%20greater%20than%20y%5D%0Aelse%0Asay%20%5Bx%20is%20equal%20to%20y%5D"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set%20%5Bcounter%20v%5D%20to%20%5B0%5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00b3df6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500b3df6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Reload codespace</a:t>
            </a:r>
            <a:endParaRPr>
              <a:solidFill>
                <a:schemeClr val="dk1"/>
              </a:solidFill>
            </a:endParaRPr>
          </a:p>
          <a:p>
            <a:pPr indent="-298450" lvl="0" marL="457200" rtl="0" algn="l">
              <a:spcBef>
                <a:spcPts val="0"/>
              </a:spcBef>
              <a:spcAft>
                <a:spcPts val="0"/>
              </a:spcAft>
              <a:buSzPts val="1100"/>
              <a:buChar char="●"/>
            </a:pPr>
            <a:r>
              <a:rPr lang="en"/>
              <a:t>Uncheck</a:t>
            </a:r>
            <a:r>
              <a:rPr lang="en"/>
              <a:t>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70b0aa126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70b0aa126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today, no green flag</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503b578c0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503b578c0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503b578c0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503b578c0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503b578c0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503b578c0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503b578c0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503b578c0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https://scratchblocks.github.io/#?style=scratch3&amp;script=change%20%5Bcounter%20v%5D%20by%20%5B1%5D</a:t>
            </a:r>
            <a:r>
              <a:rPr lang="en"/>
              <a:t>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503b578c0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503b578c0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503b578c0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503b578c0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503b578c0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503b578c0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503b578c0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503b578c0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https://scratchblocks.github.io/#?style=scratch3&amp;script=change%20%5Bcounter%20v%5D%20by%20%5B-1%5D</a:t>
            </a:r>
            <a:r>
              <a:rPr lang="en"/>
              <a:t>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7d3d4dab6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7d3d4dab6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compare0.c</a:t>
            </a:r>
            <a:endParaRPr/>
          </a:p>
          <a:p>
            <a:pPr indent="0" lvl="0" marL="0" rtl="0" algn="l">
              <a:spcBef>
                <a:spcPts val="0"/>
              </a:spcBef>
              <a:spcAft>
                <a:spcPts val="0"/>
              </a:spcAft>
              <a:buNone/>
            </a:pPr>
            <a:r>
              <a:rPr lang="en" u="sng">
                <a:solidFill>
                  <a:schemeClr val="hlink"/>
                </a:solidFill>
                <a:hlinkClick r:id="rId2"/>
              </a:rPr>
              <a: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7d3d4dab6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7d3d4dab6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compare1.c </a:t>
            </a:r>
            <a:endParaRPr/>
          </a:p>
          <a:p>
            <a:pPr indent="0" lvl="0" marL="0" rtl="0" algn="l">
              <a:spcBef>
                <a:spcPts val="0"/>
              </a:spcBef>
              <a:spcAft>
                <a:spcPts val="0"/>
              </a:spcAft>
              <a:buNone/>
            </a:pPr>
            <a:r>
              <a:rPr lang="en" u="sng">
                <a:solidFill>
                  <a:schemeClr val="hlink"/>
                </a:solidFill>
                <a:hlinkClick r:id="rId2"/>
              </a:rPr>
              <a: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70b0aa12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70b0aa12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7d3d4dab6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7d3d4dab6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compare2.c</a:t>
            </a:r>
            <a:endParaRPr/>
          </a:p>
          <a:p>
            <a:pPr indent="0" lvl="0" marL="0" rtl="0" algn="l">
              <a:spcBef>
                <a:spcPts val="0"/>
              </a:spcBef>
              <a:spcAft>
                <a:spcPts val="0"/>
              </a:spcAft>
              <a:buNone/>
            </a:pPr>
            <a:r>
              <a:rPr lang="en" u="sng">
                <a:solidFill>
                  <a:schemeClr val="hlink"/>
                </a:solidFill>
                <a:hlinkClick r:id="rId2"/>
              </a:rPr>
              <a: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7d3d4dab6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7d3d4dab6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compare3.c</a:t>
            </a:r>
            <a:endParaRPr/>
          </a:p>
          <a:p>
            <a:pPr indent="0" lvl="0" marL="0" rtl="0" algn="l">
              <a:spcBef>
                <a:spcPts val="0"/>
              </a:spcBef>
              <a:spcAft>
                <a:spcPts val="0"/>
              </a:spcAft>
              <a:buNone/>
            </a:pPr>
            <a:r>
              <a:rPr lang="en" u="sng">
                <a:solidFill>
                  <a:schemeClr val="hlink"/>
                </a:solidFill>
                <a:hlinkClick r:id="rId2"/>
              </a:rPr>
              <a: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a:t>
            </a:r>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7d3d4dab6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7d3d4dab6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compare4.c</a:t>
            </a:r>
            <a:endParaRPr/>
          </a:p>
          <a:p>
            <a:pPr indent="0" lvl="0" marL="0" rtl="0" algn="l">
              <a:spcBef>
                <a:spcPts val="0"/>
              </a:spcBef>
              <a:spcAft>
                <a:spcPts val="0"/>
              </a:spcAft>
              <a:buNone/>
            </a:pPr>
            <a:r>
              <a:rPr lang="en" u="sng">
                <a:solidFill>
                  <a:schemeClr val="hlink"/>
                </a:solidFill>
                <a:hlinkClick r:id="rId2"/>
              </a:rPr>
              <a: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a:t>
            </a:r>
            <a:r>
              <a:rPr lang="en"/>
              <a:t>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7d3d4dab6f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7d3d4dab6f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7d3d4dab6f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7d3d4dab6f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7d3d4dab6f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7d3d4dab6f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7d3d4dab6f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7d3d4dab6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agree{0,1,2}.c</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500b3df673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500b3df673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cat0.c</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500b3df673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500b3df673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https://scratchblocks.github.io/#?style=scratch3&amp;script=repeat%20%5B3%5D%0Asay%5Bmeow%5D</a:t>
            </a:r>
            <a:r>
              <a:rPr lang="en"/>
              <a:t>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fd693d6fd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fd693d6fd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cat1.c, but use counter first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70b0aa126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70b0aa126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fd693d6fd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fd693d6fd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cat1.c, but use counter first</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7d3d4dab6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7d3d4dab6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500b3df673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500b3df673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cat{2,3}.c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500b3df673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500b3df673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cat4.c</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7d3d4dab6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7d3d4dab6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500b3df673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500b3df673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https://scratchblocks.github.io/#?style=scratch3&amp;script=forever%0Asay%5Bmeow%5D</a:t>
            </a:r>
            <a:r>
              <a:rPr lang="en"/>
              <a:t>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500b3df673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500b3df673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7d3d4dab6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7d3d4dab6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7d3d4dab6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7d3d4dab6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cat5.c</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877f02ac7e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877f02ac7e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70b0aa126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70b0aa126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7d3d4dab6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7d3d4dab6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7d3d4dab6f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7d3d4dab6f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7d3d4dab6f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7d3d4dab6f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7d3d4dab6f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7d3d4dab6f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cat6.c</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7d3d4dab6f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7d3d4dab6f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7d3d4dab6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7d3d4dab6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7d3d4dab6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7d3d4dab6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7d3d4dab6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7d3d4dab6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cat{7,8}.c</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fd693d6fd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fd693d6fd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cat9.c</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7d8e88d191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7d8e88d191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https://emojipedia.org/cookie/</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70b0aa126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70b0aa126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877f02ac7e_1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877f02ac7e_1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cat{7,8}.c</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fd693d6fd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fd693d6fd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fd693d6fd8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fd693d6fd8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fd693d6fd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fd693d6fd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7d3d4dab6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7d3d4dab6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fd693d6fd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fd693d6fd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fd693d6fd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fd693d6fd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fd693d6fd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fd693d6fd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mario{0,1}.c</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fd693d6fd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fd693d6fd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fd693d6fd8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fd693d6fd8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mario2.c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00b3df67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00b3df67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to write, compile code</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fd693d6fd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fd693d6fd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fd693d6fd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fd693d6fd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mario{3,4,5}.c</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fd693d6fd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fd693d6fd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fd693d6fd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fd693d6fd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7d3d4dab6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7d3d4dab6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7d3d4dab6f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7d3d4dab6f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calculator*.c</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fd693d6fd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fd693d6fd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fd693d6fd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fd693d6fd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fd693d6fd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fd693d6fd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fd693d6fd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fd693d6fd8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00b3df67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00b3df67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fd693d6fd8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fd693d6fd8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fd693d6fd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fd693d6fd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fd693d6fd8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fd693d6fd8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fd693d6fd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fd693d6fd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fd693d6fd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fd693d6fd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fd693d6fd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fd693d6fd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fd693d6fd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fd693d6fd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fd693d6fd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fd693d6fd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Boeing 787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Model 787 airplane that has been powered continuously for 248 days can lose all alternating current (AC) electrical power due to the generator control units (GCUs) simultaneously going into failsafe mode," the memo stated. "This condition is caused by a software counter internal to the GCUs that will overflow after 248 days of continuous power... Boeing is in the process of developing a GCU software upgrade that will remedy the unsafe condition." - </a:t>
            </a:r>
            <a:r>
              <a:rPr lang="en" u="sng">
                <a:solidFill>
                  <a:schemeClr val="hlink"/>
                </a:solidFill>
                <a:hlinkClick r:id="rId2"/>
              </a:rPr>
              <a:t>http://arstechnica.com/information-technology/2015/05/boeing-787-dreamliners-contain-a-potentially-catastrophic-software-bug/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simple guess suggests the the problem is a signed 32-bit overflow as 2^31 is the number of seconds in 248 days multiplied by 100, i.e. a counter in hundredths of of a second. </a:t>
            </a:r>
            <a:endParaRPr/>
          </a:p>
          <a:p>
            <a:pPr indent="0" lvl="0" marL="0" rtl="0" algn="l">
              <a:spcBef>
                <a:spcPts val="0"/>
              </a:spcBef>
              <a:spcAft>
                <a:spcPts val="0"/>
              </a:spcAft>
              <a:buNone/>
            </a:pPr>
            <a:r>
              <a:rPr lang="en"/>
              <a:t>https://www.i-programmer.info/news/149-security/8548-reboot-your-dreamliner-every-248-days-to-avoid-integer-overflow.html</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fd693d6fd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fd693d6fd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https://pacman.fandom.com/wiki/Map_256_Glitch</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level counter in the original Pac-Man is stored as an 8-bit integer, meaning the highest value it can hold is 255. The level counter starts with 0 internally, but for calculating the fruit counter it adds 1; however, because of overflow, adding 1 to 255 would result in 0, and the game tries to count fruits from 1, causing the game to attempt to draw 256 fruit to the screen until it overflows to 0. The result is the garbled mess on the right side of the maze, because the screen memory starts with the bottom, followed by the columns from the right side."</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fd693d6fd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fd693d6fd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00b3df67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00b3df67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fd693d6fd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fd693d6fd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1/3</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ee4e5a99f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ee4e5a99f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graduated</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ee4e5a99f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ee4e5a99f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ee4e5a99f9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ee4e5a99f9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970b0aa12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970b0aa12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ee4e5a99f9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ee4e5a99f9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500b3df67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500b3df67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500b3df67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500b3df67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500b3df67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500b3df67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500b3df67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500b3df67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https://www.youtube.com/watch?v=7qirrV8w5SQ</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00b3df673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00b3df673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fd693d6fd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fd693d6fd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d693d6fd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fd693d6fd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d693d6fd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d693d6fd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d693d6fd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fd693d6fd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fd693d6fd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fd693d6fd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d693d6fd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fd693d6fd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d693d6fd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fd693d6fd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d3d4dab6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7d3d4dab6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hello0.c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d693d6f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fd693d6fd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500b3df67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500b3df67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fd693d6fd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fd693d6fd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https://scratchblocks.github.io/#?style=scratch3&amp;script=when%20green%20flag%20clicked%0Asay%20%5Bhello%2C%20world%5D</a:t>
            </a:r>
            <a:r>
              <a:rPr lang="en"/>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fd693d6fd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fd693d6fd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d693d6f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fd693d6f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70b0aa12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70b0aa12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fd693d6fd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fd693d6fd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70b0aa126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70b0aa126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70b0aa126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70b0aa126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70b0aa126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70b0aa126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70b0aa126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70b0aa126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500b3df673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500b3df673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lot of ways to make mistakes; try omitting semicolon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500b3df67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500b3df67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https://scratchblocks.github.io/#?style=scratch3&amp;script=when%20green%20flag%20clicked%0Asay%20%5Bhello%2C%20world%5D</a:t>
            </a:r>
            <a:r>
              <a:rPr lang="en"/>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fd693d6fd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fd693d6fd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https://editor.codecogs.com/</a:t>
            </a:r>
            <a:r>
              <a:rPr lang="en"/>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d693d6fd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d693d6fd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fd693d6fd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fd693d6fd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fd693d6fd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fd693d6fd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https://scratchblocks.github.io/#?style=scratch3&amp;script=say%20%5B%5D</a:t>
            </a:r>
            <a:r>
              <a:rPr lang="en"/>
              <a:t> </a:t>
            </a:r>
            <a:endParaRPr/>
          </a:p>
          <a:p>
            <a:pPr indent="0" lvl="0" marL="0" rtl="0" algn="l">
              <a:spcBef>
                <a:spcPts val="0"/>
              </a:spcBef>
              <a:spcAft>
                <a:spcPts val="0"/>
              </a:spcAft>
              <a:buNone/>
            </a:pPr>
            <a:r>
              <a:rPr lang="en" u="sng">
                <a:solidFill>
                  <a:schemeClr val="hlink"/>
                </a:solidFill>
                <a:hlinkClick r:id="rId3"/>
              </a:rPr>
              <a:t>https://scratchblocks.github.io/#?style=scratch3&amp;script=say%20%5Bhello%2C%20world%5D</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00b3df673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00b3df673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omitting </a:t>
            </a:r>
            <a:r>
              <a:rPr lang="en">
                <a:solidFill>
                  <a:schemeClr val="dk1"/>
                </a:solidFill>
              </a:rPr>
              <a:t>\n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fd693d6fd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fd693d6fd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503b578c0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503b578c0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try removing stdio.h</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503b578c0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503b578c0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03b578c0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503b578c0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503b578c0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503b578c0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d3d4dab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7d3d4dab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503b578c0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503b578c0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503b578c0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503b578c0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503b578c0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503b578c0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503b578c0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503b578c0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03b578c0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503b578c0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7d3d4dab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7d3d4dab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500b3df67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500b3df67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https://scratchblocks.github.io/#?style=scratch3&amp;script=when%20green%20flag%20clicked%0Aask%20%5BWhat's%20your%20name%3F%20%5D%20and%20wait%0Asay(join%20%5Bhello%2C%20%5D%20(answer))</a:t>
            </a:r>
            <a:r>
              <a:rPr lang="en"/>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fd63e5ff6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fd63e5ff6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today, no green flag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500b3df67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500b3df67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500b3df673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500b3df67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https://scratchblocks.github.io/#?style=scratch3&amp;script=ask%20%5B%5D%20and%20wait</a:t>
            </a:r>
            <a:endParaRPr/>
          </a:p>
          <a:p>
            <a:pPr indent="0" lvl="0" marL="0" rtl="0" algn="l">
              <a:spcBef>
                <a:spcPts val="0"/>
              </a:spcBef>
              <a:spcAft>
                <a:spcPts val="0"/>
              </a:spcAft>
              <a:buNone/>
            </a:pPr>
            <a:r>
              <a:rPr lang="en" u="sng">
                <a:solidFill>
                  <a:schemeClr val="hlink"/>
                </a:solidFill>
                <a:hlinkClick r:id="rId3"/>
              </a:rPr>
              <a:t>https://scratchblocks.github.io/#?style=scratch3&amp;script=ask%20%5BWhat's%20your%20name%3F%5D%20and%20wait</a:t>
            </a:r>
            <a:r>
              <a:rPr lang="en"/>
              <a:t> </a:t>
            </a:r>
            <a:endParaRPr/>
          </a:p>
          <a:p>
            <a:pPr indent="0" lvl="0" marL="0" rtl="0" algn="l">
              <a:spcBef>
                <a:spcPts val="0"/>
              </a:spcBef>
              <a:spcAft>
                <a:spcPts val="0"/>
              </a:spcAft>
              <a:buNone/>
            </a:pPr>
            <a:r>
              <a:rPr lang="en" u="sng">
                <a:solidFill>
                  <a:schemeClr val="hlink"/>
                </a:solidFill>
                <a:hlinkClick r:id="rId4"/>
              </a:rPr>
              <a:t>https://scratchblocks.github.io/#?style=scratch3&amp;script=(answer)</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00b3df67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500b3df67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970b0aa126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970b0aa126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https://scratchblocks.github.io/#?style=scratch3&amp;script=ask%20%5BWhat's%20your%20name%3F%5D%20and%20wait%0A(answer)</a:t>
            </a:r>
            <a:r>
              <a:rPr lang="en"/>
              <a: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70b0aa126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970b0aa126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70b0aa126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70b0aa126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500b3df67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500b3df67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970b0aa126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970b0aa126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970b0aa126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970b0aa126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70b0aa126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970b0aa126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hello1.c</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970b0aa126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970b0aa126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https://scratchblocks.github.io/#?style=scratch3&amp;script=say%20(join%5Bhello%2C%20%5D%20(answer)%0A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70b0aa126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70b0aa126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70b0aa126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970b0aa126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500b3df67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500b3df67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500b3df67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500b3df67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500b3df67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500b3df67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970b0aa126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970b0aa126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hello2.c</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06e71248d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06e71248d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06e71248d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06e71248d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rm hello</a:t>
            </a:r>
            <a:endParaRPr/>
          </a:p>
          <a:p>
            <a:pPr indent="0" lvl="0" marL="0" rtl="0" algn="l">
              <a:spcBef>
                <a:spcPts val="0"/>
              </a:spcBef>
              <a:spcAft>
                <a:spcPts val="0"/>
              </a:spcAft>
              <a:buNone/>
            </a:pPr>
            <a:r>
              <a:rPr lang="en"/>
              <a:t>mkdir hello/</a:t>
            </a:r>
            <a:endParaRPr/>
          </a:p>
          <a:p>
            <a:pPr indent="0" lvl="0" marL="0" rtl="0" algn="l">
              <a:spcBef>
                <a:spcPts val="0"/>
              </a:spcBef>
              <a:spcAft>
                <a:spcPts val="0"/>
              </a:spcAft>
              <a:buNone/>
            </a:pPr>
            <a:r>
              <a:rPr lang="en"/>
              <a:t>mv hello.c hello</a:t>
            </a:r>
            <a:endParaRPr/>
          </a:p>
          <a:p>
            <a:pPr indent="0" lvl="0" marL="0" rtl="0" algn="l">
              <a:spcBef>
                <a:spcPts val="0"/>
              </a:spcBef>
              <a:spcAft>
                <a:spcPts val="0"/>
              </a:spcAft>
              <a:buNone/>
            </a:pPr>
            <a:r>
              <a:rPr lang="en"/>
              <a:t>cd hello</a:t>
            </a:r>
            <a:endParaRPr/>
          </a:p>
          <a:p>
            <a:pPr indent="0" lvl="0" marL="0" rtl="0" algn="l">
              <a:spcBef>
                <a:spcPts val="0"/>
              </a:spcBef>
              <a:spcAft>
                <a:spcPts val="0"/>
              </a:spcAft>
              <a:buNone/>
            </a:pPr>
            <a:r>
              <a:rPr lang="en"/>
              <a:t>mv hello.c old.c</a:t>
            </a:r>
            <a:endParaRPr/>
          </a:p>
          <a:p>
            <a:pPr indent="0" lvl="0" marL="0" rtl="0" algn="l">
              <a:spcBef>
                <a:spcPts val="0"/>
              </a:spcBef>
              <a:spcAft>
                <a:spcPts val="0"/>
              </a:spcAft>
              <a:buNone/>
            </a:pPr>
            <a:r>
              <a:rPr lang="en"/>
              <a:t>mv old.c hello.c</a:t>
            </a:r>
            <a:endParaRPr/>
          </a:p>
          <a:p>
            <a:pPr indent="0" lvl="0" marL="0" rtl="0" algn="l">
              <a:spcBef>
                <a:spcPts val="0"/>
              </a:spcBef>
              <a:spcAft>
                <a:spcPts val="0"/>
              </a:spcAft>
              <a:buNone/>
            </a:pPr>
            <a:r>
              <a:rPr lang="en"/>
              <a:t>cp hello.c backup.c</a:t>
            </a:r>
            <a:endParaRPr/>
          </a:p>
          <a:p>
            <a:pPr indent="0" lvl="0" marL="0" rtl="0" algn="l">
              <a:spcBef>
                <a:spcPts val="0"/>
              </a:spcBef>
              <a:spcAft>
                <a:spcPts val="0"/>
              </a:spcAft>
              <a:buNone/>
            </a:pPr>
            <a:r>
              <a:rPr lang="en"/>
              <a:t>rm backup.c</a:t>
            </a:r>
            <a:endParaRPr/>
          </a:p>
          <a:p>
            <a:pPr indent="0" lvl="0" marL="0" rtl="0" algn="l">
              <a:spcBef>
                <a:spcPts val="0"/>
              </a:spcBef>
              <a:spcAft>
                <a:spcPts val="0"/>
              </a:spcAft>
              <a:buNone/>
            </a:pPr>
            <a:r>
              <a:rPr lang="en"/>
              <a:t>mv hello.c ..</a:t>
            </a:r>
            <a:endParaRPr/>
          </a:p>
          <a:p>
            <a:pPr indent="0" lvl="0" marL="0" rtl="0" algn="l">
              <a:spcBef>
                <a:spcPts val="0"/>
              </a:spcBef>
              <a:spcAft>
                <a:spcPts val="0"/>
              </a:spcAft>
              <a:buNone/>
            </a:pPr>
            <a:r>
              <a:rPr lang="en"/>
              <a:t>cd</a:t>
            </a:r>
            <a:endParaRPr/>
          </a:p>
          <a:p>
            <a:pPr indent="0" lvl="0" marL="0" rtl="0" algn="l">
              <a:spcBef>
                <a:spcPts val="0"/>
              </a:spcBef>
              <a:spcAft>
                <a:spcPts val="0"/>
              </a:spcAft>
              <a:buNone/>
            </a:pPr>
            <a:r>
              <a:rPr lang="en"/>
              <a:t>rmdir hello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500b3df673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500b3df673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500b3df673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500b3df673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7d3d4dab6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7d3d4dab6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7d3d4dab6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7d3d4dab6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7d3d4dab6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7d3d4dab6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70b0aa126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70b0aa126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7d3d4dab6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7d3d4dab6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7d3d4dab6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7d3d4dab6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7d3d4dab6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7d3d4dab6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7d3d4dab6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7d3d4dab6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7d3d4dab6f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7d3d4dab6f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500b3df673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500b3df673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00b3df673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500b3df673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a:t>
            </a:r>
            <a:r>
              <a:rPr lang="en"/>
              <a:t>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500b3df67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500b3df67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500b3df673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500b3df673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500b3df673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500b3df673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https://scratchblocks.github.io/#?style=scratch3&amp;script=if%20%3C(x)%20%3C%20(y)%3E%20then%0Asay%20%5Bx%20is%20less%20than%20y%5D%0Aelse%0Asay%20%5Bx%20is%20not%20less%20than%20y%5D</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00b3df67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500b3df67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500b3df673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500b3df673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500b3df673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500b3df673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500b3df67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500b3df67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0Aelse%0Aif%20%3C(x)%20%3E%20(y)%3E%20then%0Asay%20%5Bx%20is%20greater%20than%20y%5D%0Aelse%0Aif%20%3C(x)%20%3D%20(y)%3E%20then%0Asay%20%5Bx%20is%20equal%20to%20y%5D</a:t>
            </a:r>
            <a:r>
              <a:rPr lang="en"/>
              <a:t>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500b3df673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500b3df673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500b3df673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500b3df673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500b3df673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500b3df673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https://scratchblocks.github.io/#?style=scratch3&amp;script=if%20%3C(x)%20%3C%20(y)%3E%20then%0Asay%20%5Bx%20is%20less%20than%20y%5D%0Aelse%0Aif%20%3C(x)%20%3E%20(y)%3E%20then%0Asay%20%5Bx%20is%20greater%20than%20y%5D%0Aelse%0Asay%20%5Bx%20is%20equal%20to%20y%5D</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fd693d6fd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fd693d6fd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fd693d6fd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fd693d6fd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503b578c0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503b578c0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503b578c0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503b578c0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https://scratchblocks.github.io/#?style=scratch3&amp;script=set%20%5Bcounter%20v%5D%20to%20%5B0%5D</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1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1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1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1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1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2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3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2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2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3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image" Target="../media/image3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image" Target="../media/image3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2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image" Target="../media/image3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3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image" Target="../media/image2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2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image" Target="../media/image2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 Id="rId3" Type="http://schemas.openxmlformats.org/officeDocument/2006/relationships/image" Target="../media/image2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2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 Id="rId3" Type="http://schemas.openxmlformats.org/officeDocument/2006/relationships/image" Target="../media/image2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 Id="rId3" Type="http://schemas.openxmlformats.org/officeDocument/2006/relationships/image" Target="../media/image2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2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 Id="rId3" Type="http://schemas.openxmlformats.org/officeDocument/2006/relationships/image" Target="../media/image2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 Id="rId3" Type="http://schemas.openxmlformats.org/officeDocument/2006/relationships/image" Target="../media/image2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5.xml"/><Relationship Id="rId3" Type="http://schemas.openxmlformats.org/officeDocument/2006/relationships/image" Target="../media/image2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 Id="rId3" Type="http://schemas.openxmlformats.org/officeDocument/2006/relationships/image" Target="../media/image3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 Id="rId3" Type="http://schemas.openxmlformats.org/officeDocument/2006/relationships/image" Target="../media/image3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0.xml"/><Relationship Id="rId3" Type="http://schemas.openxmlformats.org/officeDocument/2006/relationships/image" Target="../media/image3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 Id="rId3" Type="http://schemas.openxmlformats.org/officeDocument/2006/relationships/image" Target="../media/image3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 Id="rId3" Type="http://schemas.openxmlformats.org/officeDocument/2006/relationships/image" Target="../media/image4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 Id="rId3" Type="http://schemas.openxmlformats.org/officeDocument/2006/relationships/image" Target="../media/image4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3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cs50.dev"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 Id="rId3" Type="http://schemas.openxmlformats.org/officeDocument/2006/relationships/image" Target="../media/image3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 Id="rId3" Type="http://schemas.openxmlformats.org/officeDocument/2006/relationships/image" Target="../media/image3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3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 Id="rId3" Type="http://schemas.openxmlformats.org/officeDocument/2006/relationships/image" Target="../media/image4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 Id="rId3" Type="http://schemas.openxmlformats.org/officeDocument/2006/relationships/image" Target="../media/image4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s50.ly/screen" TargetMode="External"/><Relationship Id="rId4" Type="http://schemas.openxmlformats.org/officeDocument/2006/relationships/hyperlink" Target="https://cs50.dev" TargetMode="External"/><Relationship Id="rId5" Type="http://schemas.openxmlformats.org/officeDocument/2006/relationships/hyperlink" Target="https://cs50.ly/stud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manual.cs50.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manual.cs50.io/#stdio.h"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manual.cs50.io/3/print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manual.cs50.io/#cs50.h"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1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4"/>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4"/>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input →  </a:t>
            </a:r>
            <a:endParaRPr sz="3600">
              <a:solidFill>
                <a:srgbClr val="FFFFFF"/>
              </a:solidFill>
            </a:endParaRPr>
          </a:p>
        </p:txBody>
      </p:sp>
      <p:sp>
        <p:nvSpPr>
          <p:cNvPr id="147" name="Google Shape;147;p34"/>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26" name="Shape 726"/>
        <p:cNvGrpSpPr/>
        <p:nvPr/>
      </p:nvGrpSpPr>
      <p:grpSpPr>
        <a:xfrm>
          <a:off x="0" y="0"/>
          <a:ext cx="0" cy="0"/>
          <a:chOff x="0" y="0"/>
          <a:chExt cx="0" cy="0"/>
        </a:xfrm>
      </p:grpSpPr>
      <p:sp>
        <p:nvSpPr>
          <p:cNvPr id="727" name="Google Shape;727;p12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2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24"/>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int</a:t>
            </a:r>
            <a:r>
              <a:rPr lang="en" sz="1800">
                <a:solidFill>
                  <a:srgbClr val="FFFFFF"/>
                </a:solidFill>
                <a:latin typeface="Consolas"/>
                <a:ea typeface="Consolas"/>
                <a:cs typeface="Consolas"/>
                <a:sym typeface="Consolas"/>
              </a:rPr>
              <a: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30" name="Google Shape;730;p124"/>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34" name="Shape 734"/>
        <p:cNvGrpSpPr/>
        <p:nvPr/>
      </p:nvGrpSpPr>
      <p:grpSpPr>
        <a:xfrm>
          <a:off x="0" y="0"/>
          <a:ext cx="0" cy="0"/>
          <a:chOff x="0" y="0"/>
          <a:chExt cx="0" cy="0"/>
        </a:xfrm>
      </p:grpSpPr>
      <p:sp>
        <p:nvSpPr>
          <p:cNvPr id="735" name="Google Shape;735;p12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2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25"/>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int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38" name="Google Shape;738;p125"/>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42" name="Shape 742"/>
        <p:cNvGrpSpPr/>
        <p:nvPr/>
      </p:nvGrpSpPr>
      <p:grpSpPr>
        <a:xfrm>
          <a:off x="0" y="0"/>
          <a:ext cx="0" cy="0"/>
          <a:chOff x="0" y="0"/>
          <a:chExt cx="0" cy="0"/>
        </a:xfrm>
      </p:grpSpPr>
      <p:sp>
        <p:nvSpPr>
          <p:cNvPr id="743" name="Google Shape;743;p12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2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26"/>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int counter = 0;</a:t>
            </a:r>
            <a:endParaRPr sz="1800">
              <a:solidFill>
                <a:srgbClr val="FFFFFF"/>
              </a:solidFill>
              <a:latin typeface="Consolas"/>
              <a:ea typeface="Consolas"/>
              <a:cs typeface="Consolas"/>
              <a:sym typeface="Consolas"/>
            </a:endParaRPr>
          </a:p>
        </p:txBody>
      </p:sp>
      <p:pic>
        <p:nvPicPr>
          <p:cNvPr id="746" name="Google Shape;746;p126"/>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50" name="Shape 750"/>
        <p:cNvGrpSpPr/>
        <p:nvPr/>
      </p:nvGrpSpPr>
      <p:grpSpPr>
        <a:xfrm>
          <a:off x="0" y="0"/>
          <a:ext cx="0" cy="0"/>
          <a:chOff x="0" y="0"/>
          <a:chExt cx="0" cy="0"/>
        </a:xfrm>
      </p:grpSpPr>
      <p:sp>
        <p:nvSpPr>
          <p:cNvPr id="751" name="Google Shape;751;p12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2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27"/>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counter = counter + 1;</a:t>
            </a:r>
            <a:endParaRPr sz="1800">
              <a:latin typeface="Consolas"/>
              <a:ea typeface="Consolas"/>
              <a:cs typeface="Consolas"/>
              <a:sym typeface="Consolas"/>
            </a:endParaRPr>
          </a:p>
        </p:txBody>
      </p:sp>
      <p:pic>
        <p:nvPicPr>
          <p:cNvPr id="754" name="Google Shape;754;p127"/>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58" name="Shape 758"/>
        <p:cNvGrpSpPr/>
        <p:nvPr/>
      </p:nvGrpSpPr>
      <p:grpSpPr>
        <a:xfrm>
          <a:off x="0" y="0"/>
          <a:ext cx="0" cy="0"/>
          <a:chOff x="0" y="0"/>
          <a:chExt cx="0" cy="0"/>
        </a:xfrm>
      </p:grpSpPr>
      <p:sp>
        <p:nvSpPr>
          <p:cNvPr id="759" name="Google Shape;759;p12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2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28"/>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 = counter + 1;</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62" name="Google Shape;762;p128"/>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66" name="Shape 766"/>
        <p:cNvGrpSpPr/>
        <p:nvPr/>
      </p:nvGrpSpPr>
      <p:grpSpPr>
        <a:xfrm>
          <a:off x="0" y="0"/>
          <a:ext cx="0" cy="0"/>
          <a:chOff x="0" y="0"/>
          <a:chExt cx="0" cy="0"/>
        </a:xfrm>
      </p:grpSpPr>
      <p:sp>
        <p:nvSpPr>
          <p:cNvPr id="767" name="Google Shape;767;p12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2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29"/>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 += 1;</a:t>
            </a:r>
            <a:endParaRPr sz="1800">
              <a:solidFill>
                <a:srgbClr val="FFFFFF"/>
              </a:solidFill>
              <a:latin typeface="Consolas"/>
              <a:ea typeface="Consolas"/>
              <a:cs typeface="Consolas"/>
              <a:sym typeface="Consolas"/>
            </a:endParaRPr>
          </a:p>
        </p:txBody>
      </p:sp>
      <p:pic>
        <p:nvPicPr>
          <p:cNvPr id="770" name="Google Shape;770;p129"/>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74" name="Shape 774"/>
        <p:cNvGrpSpPr/>
        <p:nvPr/>
      </p:nvGrpSpPr>
      <p:grpSpPr>
        <a:xfrm>
          <a:off x="0" y="0"/>
          <a:ext cx="0" cy="0"/>
          <a:chOff x="0" y="0"/>
          <a:chExt cx="0" cy="0"/>
        </a:xfrm>
      </p:grpSpPr>
      <p:sp>
        <p:nvSpPr>
          <p:cNvPr id="775" name="Google Shape;775;p13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0"/>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78" name="Google Shape;778;p130"/>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82" name="Shape 782"/>
        <p:cNvGrpSpPr/>
        <p:nvPr/>
      </p:nvGrpSpPr>
      <p:grpSpPr>
        <a:xfrm>
          <a:off x="0" y="0"/>
          <a:ext cx="0" cy="0"/>
          <a:chOff x="0" y="0"/>
          <a:chExt cx="0" cy="0"/>
        </a:xfrm>
      </p:grpSpPr>
      <p:sp>
        <p:nvSpPr>
          <p:cNvPr id="783" name="Google Shape;783;p13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1"/>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86" name="Google Shape;786;p131"/>
          <p:cNvPicPr preferRelativeResize="0"/>
          <p:nvPr/>
        </p:nvPicPr>
        <p:blipFill>
          <a:blip r:embed="rId3">
            <a:alphaModFix/>
          </a:blip>
          <a:stretch>
            <a:fillRect/>
          </a:stretch>
        </p:blipFill>
        <p:spPr>
          <a:xfrm>
            <a:off x="457200" y="2251788"/>
            <a:ext cx="2743200" cy="63990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132"/>
          <p:cNvPicPr preferRelativeResize="0"/>
          <p:nvPr/>
        </p:nvPicPr>
        <p:blipFill>
          <a:blip r:embed="rId3">
            <a:alphaModFix/>
          </a:blip>
          <a:stretch>
            <a:fillRect/>
          </a:stretch>
        </p:blipFill>
        <p:spPr>
          <a:xfrm>
            <a:off x="3165725" y="152400"/>
            <a:ext cx="2812539" cy="4838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133"/>
          <p:cNvPicPr preferRelativeResize="0"/>
          <p:nvPr/>
        </p:nvPicPr>
        <p:blipFill>
          <a:blip r:embed="rId3">
            <a:alphaModFix/>
          </a:blip>
          <a:stretch>
            <a:fillRect/>
          </a:stretch>
        </p:blipFill>
        <p:spPr>
          <a:xfrm>
            <a:off x="2347938" y="152400"/>
            <a:ext cx="4448132"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5"/>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134"/>
          <p:cNvPicPr preferRelativeResize="0"/>
          <p:nvPr/>
        </p:nvPicPr>
        <p:blipFill>
          <a:blip r:embed="rId3">
            <a:alphaModFix/>
          </a:blip>
          <a:stretch>
            <a:fillRect/>
          </a:stretch>
        </p:blipFill>
        <p:spPr>
          <a:xfrm>
            <a:off x="3900550" y="152400"/>
            <a:ext cx="1342900" cy="483870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135"/>
          <p:cNvPicPr preferRelativeResize="0"/>
          <p:nvPr/>
        </p:nvPicPr>
        <p:blipFill>
          <a:blip r:embed="rId3">
            <a:alphaModFix/>
          </a:blip>
          <a:stretch>
            <a:fillRect/>
          </a:stretch>
        </p:blipFill>
        <p:spPr>
          <a:xfrm>
            <a:off x="2515550" y="152400"/>
            <a:ext cx="4112895" cy="4838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136"/>
          <p:cNvPicPr preferRelativeResize="0"/>
          <p:nvPr/>
        </p:nvPicPr>
        <p:blipFill>
          <a:blip r:embed="rId3">
            <a:alphaModFix/>
          </a:blip>
          <a:stretch>
            <a:fillRect/>
          </a:stretch>
        </p:blipFill>
        <p:spPr>
          <a:xfrm>
            <a:off x="2223813" y="152400"/>
            <a:ext cx="4696385" cy="48387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char</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4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highlight>
                  <a:schemeClr val="dk1"/>
                </a:highlight>
                <a:latin typeface="Consolas"/>
                <a:ea typeface="Consolas"/>
                <a:cs typeface="Consolas"/>
                <a:sym typeface="Consolas"/>
              </a:rPr>
              <a:t>get_char</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loops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40" name="Shape 840"/>
        <p:cNvGrpSpPr/>
        <p:nvPr/>
      </p:nvGrpSpPr>
      <p:grpSpPr>
        <a:xfrm>
          <a:off x="0" y="0"/>
          <a:ext cx="0" cy="0"/>
          <a:chOff x="0" y="0"/>
          <a:chExt cx="0" cy="0"/>
        </a:xfrm>
      </p:grpSpPr>
      <p:sp>
        <p:nvSpPr>
          <p:cNvPr id="841" name="Google Shape;841;p14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3" name="Google Shape;843;p14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47" name="Shape 847"/>
        <p:cNvGrpSpPr/>
        <p:nvPr/>
      </p:nvGrpSpPr>
      <p:grpSpPr>
        <a:xfrm>
          <a:off x="0" y="0"/>
          <a:ext cx="0" cy="0"/>
          <a:chOff x="0" y="0"/>
          <a:chExt cx="0" cy="0"/>
        </a:xfrm>
      </p:grpSpPr>
      <p:sp>
        <p:nvSpPr>
          <p:cNvPr id="848" name="Google Shape;848;p14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3"/>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i</a:t>
            </a:r>
            <a:r>
              <a:rPr lang="en" sz="1800">
                <a:solidFill>
                  <a:srgbClr val="FFFFFF"/>
                </a:solidFill>
                <a:latin typeface="Consolas"/>
                <a:ea typeface="Consolas"/>
                <a:cs typeface="Consolas"/>
                <a:sym typeface="Consolas"/>
              </a:rPr>
              <a:t>--</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1" name="Google Shape;851;p14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6"/>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6"/>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55" name="Shape 855"/>
        <p:cNvGrpSpPr/>
        <p:nvPr/>
      </p:nvGrpSpPr>
      <p:grpSpPr>
        <a:xfrm>
          <a:off x="0" y="0"/>
          <a:ext cx="0" cy="0"/>
          <a:chOff x="0" y="0"/>
          <a:chExt cx="0" cy="0"/>
        </a:xfrm>
      </p:grpSpPr>
      <p:sp>
        <p:nvSpPr>
          <p:cNvPr id="856" name="Google Shape;856;p14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4"/>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9" name="Google Shape;859;p14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pic>
        <p:nvPicPr>
          <p:cNvPr id="864" name="Google Shape;864;p145"/>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68" name="Shape 868"/>
        <p:cNvGrpSpPr/>
        <p:nvPr/>
      </p:nvGrpSpPr>
      <p:grpSpPr>
        <a:xfrm>
          <a:off x="0" y="0"/>
          <a:ext cx="0" cy="0"/>
          <a:chOff x="0" y="0"/>
          <a:chExt cx="0" cy="0"/>
        </a:xfrm>
      </p:grpSpPr>
      <p:sp>
        <p:nvSpPr>
          <p:cNvPr id="869" name="Google Shape;869;p14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6"/>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i = </a:t>
            </a:r>
            <a:r>
              <a:rPr lang="en" sz="1800">
                <a:solidFill>
                  <a:schemeClr val="dk1"/>
                </a:solidFill>
                <a:latin typeface="Consolas"/>
                <a:ea typeface="Consolas"/>
                <a:cs typeface="Consolas"/>
                <a:sym typeface="Consolas"/>
              </a:rPr>
              <a:t>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72" name="Google Shape;872;p14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76" name="Shape 876"/>
        <p:cNvGrpSpPr/>
        <p:nvPr/>
      </p:nvGrpSpPr>
      <p:grpSpPr>
        <a:xfrm>
          <a:off x="0" y="0"/>
          <a:ext cx="0" cy="0"/>
          <a:chOff x="0" y="0"/>
          <a:chExt cx="0" cy="0"/>
        </a:xfrm>
      </p:grpSpPr>
      <p:sp>
        <p:nvSpPr>
          <p:cNvPr id="877" name="Google Shape;877;p14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7"/>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80" name="Google Shape;880;p14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148"/>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89" name="Shape 889"/>
        <p:cNvGrpSpPr/>
        <p:nvPr/>
      </p:nvGrpSpPr>
      <p:grpSpPr>
        <a:xfrm>
          <a:off x="0" y="0"/>
          <a:ext cx="0" cy="0"/>
          <a:chOff x="0" y="0"/>
          <a:chExt cx="0" cy="0"/>
        </a:xfrm>
      </p:grpSpPr>
      <p:sp>
        <p:nvSpPr>
          <p:cNvPr id="890" name="Google Shape;890;p14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9"/>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while (true)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893" name="Google Shape;893;p149"/>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97" name="Shape 897"/>
        <p:cNvGrpSpPr/>
        <p:nvPr/>
      </p:nvGrpSpPr>
      <p:grpSpPr>
        <a:xfrm>
          <a:off x="0" y="0"/>
          <a:ext cx="0" cy="0"/>
          <a:chOff x="0" y="0"/>
          <a:chExt cx="0" cy="0"/>
        </a:xfrm>
      </p:grpSpPr>
      <p:sp>
        <p:nvSpPr>
          <p:cNvPr id="898" name="Google Shape;898;p15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0"/>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while (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1" name="Google Shape;901;p150"/>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05" name="Shape 905"/>
        <p:cNvGrpSpPr/>
        <p:nvPr/>
      </p:nvGrpSpPr>
      <p:grpSpPr>
        <a:xfrm>
          <a:off x="0" y="0"/>
          <a:ext cx="0" cy="0"/>
          <a:chOff x="0" y="0"/>
          <a:chExt cx="0" cy="0"/>
        </a:xfrm>
      </p:grpSpPr>
      <p:sp>
        <p:nvSpPr>
          <p:cNvPr id="906" name="Google Shape;906;p15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1"/>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9" name="Google Shape;909;p151"/>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13" name="Shape 913"/>
        <p:cNvGrpSpPr/>
        <p:nvPr/>
      </p:nvGrpSpPr>
      <p:grpSpPr>
        <a:xfrm>
          <a:off x="0" y="0"/>
          <a:ext cx="0" cy="0"/>
          <a:chOff x="0" y="0"/>
          <a:chExt cx="0" cy="0"/>
        </a:xfrm>
      </p:grpSpPr>
      <p:sp>
        <p:nvSpPr>
          <p:cNvPr id="914" name="Google Shape;914;p15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2"/>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17" name="Google Shape;917;p152"/>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control-c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7"/>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7"/>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65" name="Google Shape;165;p37"/>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26" name="Shape 926"/>
        <p:cNvGrpSpPr/>
        <p:nvPr/>
      </p:nvGrpSpPr>
      <p:grpSpPr>
        <a:xfrm>
          <a:off x="0" y="0"/>
          <a:ext cx="0" cy="0"/>
          <a:chOff x="0" y="0"/>
          <a:chExt cx="0" cy="0"/>
        </a:xfrm>
      </p:grpSpPr>
      <p:sp>
        <p:nvSpPr>
          <p:cNvPr id="927" name="Google Shape;927;p15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4"/>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930" name="Google Shape;930;p154"/>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34" name="Shape 934"/>
        <p:cNvGrpSpPr/>
        <p:nvPr/>
      </p:nvGrpSpPr>
      <p:grpSpPr>
        <a:xfrm>
          <a:off x="0" y="0"/>
          <a:ext cx="0" cy="0"/>
          <a:chOff x="0" y="0"/>
          <a:chExt cx="0" cy="0"/>
        </a:xfrm>
      </p:grpSpPr>
      <p:sp>
        <p:nvSpPr>
          <p:cNvPr id="935" name="Google Shape;935;p15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5"/>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void meow(void)</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38" name="Google Shape;938;p155"/>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42" name="Shape 942"/>
        <p:cNvGrpSpPr/>
        <p:nvPr/>
      </p:nvGrpSpPr>
      <p:grpSpPr>
        <a:xfrm>
          <a:off x="0" y="0"/>
          <a:ext cx="0" cy="0"/>
          <a:chOff x="0" y="0"/>
          <a:chExt cx="0" cy="0"/>
        </a:xfrm>
      </p:grpSpPr>
      <p:sp>
        <p:nvSpPr>
          <p:cNvPr id="943" name="Google Shape;943;p15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6"/>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946" name="Google Shape;946;p156"/>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50" name="Shape 950"/>
        <p:cNvGrpSpPr/>
        <p:nvPr/>
      </p:nvGrpSpPr>
      <p:grpSpPr>
        <a:xfrm>
          <a:off x="0" y="0"/>
          <a:ext cx="0" cy="0"/>
          <a:chOff x="0" y="0"/>
          <a:chExt cx="0" cy="0"/>
        </a:xfrm>
      </p:grpSpPr>
      <p:sp>
        <p:nvSpPr>
          <p:cNvPr id="951" name="Google Shape;951;p15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7"/>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main(void)</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for (int i = 0; i &lt; 3;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meow();</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54" name="Google Shape;954;p157"/>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58" name="Shape 958"/>
        <p:cNvGrpSpPr/>
        <p:nvPr/>
      </p:nvGrpSpPr>
      <p:grpSpPr>
        <a:xfrm>
          <a:off x="0" y="0"/>
          <a:ext cx="0" cy="0"/>
          <a:chOff x="0" y="0"/>
          <a:chExt cx="0" cy="0"/>
        </a:xfrm>
      </p:grpSpPr>
      <p:sp>
        <p:nvSpPr>
          <p:cNvPr id="959" name="Google Shape;959;p15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8"/>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962" name="Google Shape;962;p158"/>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66" name="Shape 966"/>
        <p:cNvGrpSpPr/>
        <p:nvPr/>
      </p:nvGrpSpPr>
      <p:grpSpPr>
        <a:xfrm>
          <a:off x="0" y="0"/>
          <a:ext cx="0" cy="0"/>
          <a:chOff x="0" y="0"/>
          <a:chExt cx="0" cy="0"/>
        </a:xfrm>
      </p:grpSpPr>
      <p:sp>
        <p:nvSpPr>
          <p:cNvPr id="967" name="Google Shape;967;p15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9"/>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void meow(int 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for (int i = 0; i &lt; n; i++)</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70" name="Google Shape;970;p159"/>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74" name="Shape 974"/>
        <p:cNvGrpSpPr/>
        <p:nvPr/>
      </p:nvGrpSpPr>
      <p:grpSpPr>
        <a:xfrm>
          <a:off x="0" y="0"/>
          <a:ext cx="0" cy="0"/>
          <a:chOff x="0" y="0"/>
          <a:chExt cx="0" cy="0"/>
        </a:xfrm>
      </p:grpSpPr>
      <p:sp>
        <p:nvSpPr>
          <p:cNvPr id="975" name="Google Shape;975;p16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0"/>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978" name="Google Shape;978;p160"/>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82" name="Shape 982"/>
        <p:cNvGrpSpPr/>
        <p:nvPr/>
      </p:nvGrpSpPr>
      <p:grpSpPr>
        <a:xfrm>
          <a:off x="0" y="0"/>
          <a:ext cx="0" cy="0"/>
          <a:chOff x="0" y="0"/>
          <a:chExt cx="0" cy="0"/>
        </a:xfrm>
      </p:grpSpPr>
      <p:sp>
        <p:nvSpPr>
          <p:cNvPr id="983" name="Google Shape;983;p16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1"/>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86" name="Google Shape;986;p161"/>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scope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pic>
        <p:nvPicPr>
          <p:cNvPr id="996" name="Google Shape;996;p163"/>
          <p:cNvPicPr preferRelativeResize="0"/>
          <p:nvPr/>
        </p:nvPicPr>
        <p:blipFill>
          <a:blip r:embed="rId3">
            <a:alphaModFix/>
          </a:blip>
          <a:stretch>
            <a:fillRect/>
          </a:stretch>
        </p:blipFill>
        <p:spPr>
          <a:xfrm>
            <a:off x="3810000" y="1809750"/>
            <a:ext cx="1524000" cy="1524000"/>
          </a:xfrm>
          <a:prstGeom prst="rect">
            <a:avLst/>
          </a:prstGeom>
          <a:noFill/>
          <a:ln>
            <a:noFill/>
          </a:ln>
        </p:spPr>
      </p:pic>
      <p:sp>
        <p:nvSpPr>
          <p:cNvPr id="997" name="Google Shape;997;p163"/>
          <p:cNvSpPr txBox="1"/>
          <p:nvPr>
            <p:ph type="title"/>
          </p:nvPr>
        </p:nvSpPr>
        <p:spPr>
          <a:xfrm>
            <a:off x="311700" y="41130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If you'd like a stress ball, what do today's binary bulbs spell?</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8"/>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8"/>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72" name="Google Shape;172;p38"/>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73" name="Google Shape;173;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compiler</a:t>
            </a:r>
            <a:endParaRPr sz="29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01" name="Shape 1001"/>
        <p:cNvGrpSpPr/>
        <p:nvPr/>
      </p:nvGrpSpPr>
      <p:grpSpPr>
        <a:xfrm>
          <a:off x="0" y="0"/>
          <a:ext cx="0" cy="0"/>
          <a:chOff x="0" y="0"/>
          <a:chExt cx="0" cy="0"/>
        </a:xfrm>
      </p:grpSpPr>
      <p:sp>
        <p:nvSpPr>
          <p:cNvPr id="1002" name="Google Shape;1002;p16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4"/>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05" name="Google Shape;1005;p164"/>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9" name="Shape 1009"/>
        <p:cNvGrpSpPr/>
        <p:nvPr/>
      </p:nvGrpSpPr>
      <p:grpSpPr>
        <a:xfrm>
          <a:off x="0" y="0"/>
          <a:ext cx="0" cy="0"/>
          <a:chOff x="0" y="0"/>
          <a:chExt cx="0" cy="0"/>
        </a:xfrm>
      </p:grpSpPr>
      <p:sp>
        <p:nvSpPr>
          <p:cNvPr id="1010" name="Google Shape;1010;p1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Linux</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correctness, design, style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check50</a:t>
            </a:r>
            <a:r>
              <a:rPr lang="en"/>
              <a:t>, </a:t>
            </a:r>
            <a:r>
              <a:rPr lang="en">
                <a:latin typeface="Consolas"/>
                <a:ea typeface="Consolas"/>
                <a:cs typeface="Consolas"/>
                <a:sym typeface="Consolas"/>
              </a:rPr>
              <a:t>design50</a:t>
            </a:r>
            <a:r>
              <a:rPr lang="en"/>
              <a:t>, </a:t>
            </a:r>
            <a:r>
              <a:rPr lang="en">
                <a:latin typeface="Consolas"/>
                <a:ea typeface="Consolas"/>
                <a:cs typeface="Consolas"/>
                <a:sym typeface="Consolas"/>
              </a:rPr>
              <a:t>style50</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68"/>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1027" name="Google Shape;1027;p168"/>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28" name="Google Shape;1028;p168"/>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169"/>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17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p17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pic>
        <p:nvPicPr>
          <p:cNvPr id="1048" name="Google Shape;1048;p172"/>
          <p:cNvPicPr preferRelativeResize="0"/>
          <p:nvPr/>
        </p:nvPicPr>
        <p:blipFill>
          <a:blip r:embed="rId3">
            <a:alphaModFix/>
          </a:blip>
          <a:stretch>
            <a:fillRect/>
          </a:stretch>
        </p:blipFill>
        <p:spPr>
          <a:xfrm>
            <a:off x="0" y="0"/>
            <a:ext cx="9143978"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pic>
        <p:nvPicPr>
          <p:cNvPr id="1053" name="Google Shape;1053;p17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Visual Studio Code for CS50</a:t>
            </a:r>
            <a:endParaRPr sz="5100"/>
          </a:p>
        </p:txBody>
      </p:sp>
      <p:sp>
        <p:nvSpPr>
          <p:cNvPr id="179" name="Google Shape;179;p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uFill>
                  <a:noFill/>
                </a:uFill>
                <a:hlinkClick r:id="rId3">
                  <a:extLst>
                    <a:ext uri="{A12FA001-AC4F-418D-AE19-62706E023703}">
                      <ahyp:hlinkClr val="tx"/>
                    </a:ext>
                  </a:extLst>
                </a:hlinkClick>
              </a:rPr>
              <a:t>cs50.dev</a:t>
            </a:r>
            <a:endParaRPr>
              <a:solidFill>
                <a:schemeClr val="dk1"/>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17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p17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7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constants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comments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78"/>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7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1080" name="Google Shape;1080;p178"/>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81" name="Google Shape;1081;p178"/>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7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integer overflow</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5" name="Shape 1095"/>
        <p:cNvGrpSpPr/>
        <p:nvPr/>
      </p:nvGrpSpPr>
      <p:grpSpPr>
        <a:xfrm>
          <a:off x="0" y="0"/>
          <a:ext cx="0" cy="0"/>
          <a:chOff x="0" y="0"/>
          <a:chExt cx="0" cy="0"/>
        </a:xfrm>
      </p:grpSpPr>
      <p:pic>
        <p:nvPicPr>
          <p:cNvPr id="1096" name="Google Shape;1096;p181"/>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2"/>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83"/>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001</a:t>
            </a:r>
            <a:endParaRPr sz="9600">
              <a:solidFill>
                <a:srgbClr val="FFFFF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4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84"/>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010</a:t>
            </a:r>
            <a:endParaRPr sz="9600">
              <a:solidFill>
                <a:srgbClr val="FFFFFF"/>
              </a:solidFill>
              <a:latin typeface="Consolas"/>
              <a:ea typeface="Consolas"/>
              <a:cs typeface="Consolas"/>
              <a:sym typeface="Consola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5"/>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011</a:t>
            </a:r>
            <a:endParaRPr sz="9600">
              <a:solidFill>
                <a:srgbClr val="FFFFFF"/>
              </a:solidFill>
              <a:latin typeface="Consolas"/>
              <a:ea typeface="Consolas"/>
              <a:cs typeface="Consolas"/>
              <a:sym typeface="Consola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6"/>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100</a:t>
            </a:r>
            <a:endParaRPr sz="9600">
              <a:solidFill>
                <a:srgbClr val="FFFFFF"/>
              </a:solidFill>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7"/>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101</a:t>
            </a:r>
            <a:endParaRPr sz="9600">
              <a:solidFill>
                <a:srgbClr val="FFFFFF"/>
              </a:solidFill>
              <a:latin typeface="Consolas"/>
              <a:ea typeface="Consolas"/>
              <a:cs typeface="Consolas"/>
              <a:sym typeface="Consolas"/>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88"/>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110</a:t>
            </a:r>
            <a:endParaRPr sz="9600">
              <a:solidFill>
                <a:srgbClr val="FFFFFF"/>
              </a:solidFill>
              <a:latin typeface="Consolas"/>
              <a:ea typeface="Consolas"/>
              <a:cs typeface="Consolas"/>
              <a:sym typeface="Consolas"/>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89"/>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111</a:t>
            </a:r>
            <a:endParaRPr sz="9600">
              <a:solidFill>
                <a:srgbClr val="FFFFFF"/>
              </a:solidFill>
              <a:latin typeface="Consolas"/>
              <a:ea typeface="Consolas"/>
              <a:cs typeface="Consolas"/>
              <a:sym typeface="Consola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90"/>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1</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191"/>
          <p:cNvPicPr preferRelativeResize="0"/>
          <p:nvPr/>
        </p:nvPicPr>
        <p:blipFill>
          <a:blip r:embed="rId3">
            <a:alphaModFix/>
          </a:blip>
          <a:stretch>
            <a:fillRect/>
          </a:stretch>
        </p:blipFill>
        <p:spPr>
          <a:xfrm>
            <a:off x="485775" y="0"/>
            <a:ext cx="8172444" cy="51435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192"/>
          <p:cNvPicPr preferRelativeResize="0"/>
          <p:nvPr/>
        </p:nvPicPr>
        <p:blipFill>
          <a:blip r:embed="rId3">
            <a:alphaModFix/>
          </a:blip>
          <a:stretch>
            <a:fillRect/>
          </a:stretch>
        </p:blipFill>
        <p:spPr>
          <a:xfrm>
            <a:off x="2713700" y="0"/>
            <a:ext cx="3716592" cy="51435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truncation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41"/>
          <p:cNvPicPr preferRelativeResize="0"/>
          <p:nvPr/>
        </p:nvPicPr>
        <p:blipFill>
          <a:blip r:embed="rId3">
            <a:alphaModFix/>
          </a:blip>
          <a:stretch>
            <a:fillRect/>
          </a:stretch>
        </p:blipFill>
        <p:spPr>
          <a:xfrm>
            <a:off x="0" y="0"/>
            <a:ext cx="9143990" cy="5143500"/>
          </a:xfrm>
          <a:prstGeom prst="rect">
            <a:avLst/>
          </a:prstGeom>
          <a:noFill/>
          <a:ln>
            <a:noFill/>
          </a:ln>
        </p:spPr>
      </p:pic>
      <p:sp>
        <p:nvSpPr>
          <p:cNvPr id="190" name="Google Shape;190;p41"/>
          <p:cNvSpPr/>
          <p:nvPr/>
        </p:nvSpPr>
        <p:spPr>
          <a:xfrm>
            <a:off x="0" y="0"/>
            <a:ext cx="2540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1"/>
          <p:cNvSpPr/>
          <p:nvPr/>
        </p:nvSpPr>
        <p:spPr>
          <a:xfrm>
            <a:off x="2540700" y="2758100"/>
            <a:ext cx="6603300" cy="23853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9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floating-point imprecision</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5"/>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chemeClr val="dk1"/>
                </a:solidFill>
                <a:latin typeface="Consolas"/>
                <a:ea typeface="Consolas"/>
                <a:cs typeface="Consolas"/>
                <a:sym typeface="Consolas"/>
              </a:rPr>
              <a:t>1999</a:t>
            </a:r>
            <a:endParaRPr sz="9600">
              <a:solidFill>
                <a:schemeClr val="dk1"/>
              </a:solidFill>
              <a:latin typeface="Consolas"/>
              <a:ea typeface="Consolas"/>
              <a:cs typeface="Consolas"/>
              <a:sym typeface="Consolas"/>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6"/>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99</a:t>
            </a:r>
            <a:endParaRPr sz="9600">
              <a:solidFill>
                <a:schemeClr val="dk1"/>
              </a:solidFill>
              <a:latin typeface="Consolas"/>
              <a:ea typeface="Consolas"/>
              <a:cs typeface="Consolas"/>
              <a:sym typeface="Consolas"/>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97"/>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00</a:t>
            </a:r>
            <a:endParaRPr sz="9600">
              <a:solidFill>
                <a:schemeClr val="dk1"/>
              </a:solidFill>
              <a:latin typeface="Consolas"/>
              <a:ea typeface="Consolas"/>
              <a:cs typeface="Consolas"/>
              <a:sym typeface="Consolas"/>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19 January 2038</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5" name="Shape 1185"/>
        <p:cNvGrpSpPr/>
        <p:nvPr/>
      </p:nvGrpSpPr>
      <p:grpSpPr>
        <a:xfrm>
          <a:off x="0" y="0"/>
          <a:ext cx="0" cy="0"/>
          <a:chOff x="0" y="0"/>
          <a:chExt cx="0" cy="0"/>
        </a:xfrm>
      </p:grpSpPr>
      <p:sp>
        <p:nvSpPr>
          <p:cNvPr id="1186" name="Google Shape;1186;p19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 December 1901</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200"/>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42"/>
          <p:cNvPicPr preferRelativeResize="0"/>
          <p:nvPr/>
        </p:nvPicPr>
        <p:blipFill>
          <a:blip r:embed="rId3">
            <a:alphaModFix/>
          </a:blip>
          <a:stretch>
            <a:fillRect/>
          </a:stretch>
        </p:blipFill>
        <p:spPr>
          <a:xfrm>
            <a:off x="0" y="0"/>
            <a:ext cx="9143990" cy="5143500"/>
          </a:xfrm>
          <a:prstGeom prst="rect">
            <a:avLst/>
          </a:prstGeom>
          <a:noFill/>
          <a:ln>
            <a:noFill/>
          </a:ln>
        </p:spPr>
      </p:pic>
      <p:sp>
        <p:nvSpPr>
          <p:cNvPr id="197" name="Google Shape;197;p42"/>
          <p:cNvSpPr/>
          <p:nvPr/>
        </p:nvSpPr>
        <p:spPr>
          <a:xfrm>
            <a:off x="0" y="0"/>
            <a:ext cx="2540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2"/>
          <p:cNvSpPr/>
          <p:nvPr/>
        </p:nvSpPr>
        <p:spPr>
          <a:xfrm>
            <a:off x="2540700" y="14909"/>
            <a:ext cx="6603300" cy="27282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43"/>
          <p:cNvPicPr preferRelativeResize="0"/>
          <p:nvPr/>
        </p:nvPicPr>
        <p:blipFill>
          <a:blip r:embed="rId3">
            <a:alphaModFix/>
          </a:blip>
          <a:stretch>
            <a:fillRect/>
          </a:stretch>
        </p:blipFill>
        <p:spPr>
          <a:xfrm>
            <a:off x="0" y="0"/>
            <a:ext cx="9143990" cy="5143500"/>
          </a:xfrm>
          <a:prstGeom prst="rect">
            <a:avLst/>
          </a:prstGeom>
          <a:noFill/>
          <a:ln>
            <a:noFill/>
          </a:ln>
        </p:spPr>
      </p:pic>
      <p:sp>
        <p:nvSpPr>
          <p:cNvPr id="204" name="Google Shape;204;p43"/>
          <p:cNvSpPr/>
          <p:nvPr/>
        </p:nvSpPr>
        <p:spPr>
          <a:xfrm>
            <a:off x="2555609" y="-100"/>
            <a:ext cx="66033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3"/>
          <p:cNvSpPr/>
          <p:nvPr/>
        </p:nvSpPr>
        <p:spPr>
          <a:xfrm>
            <a:off x="-6" y="0"/>
            <a:ext cx="551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 name="Shape 103"/>
        <p:cNvGrpSpPr/>
        <p:nvPr/>
      </p:nvGrpSpPr>
      <p:grpSpPr>
        <a:xfrm>
          <a:off x="0" y="0"/>
          <a:ext cx="0" cy="0"/>
          <a:chOff x="0" y="0"/>
          <a:chExt cx="0" cy="0"/>
        </a:xfrm>
      </p:grpSpPr>
      <p:sp>
        <p:nvSpPr>
          <p:cNvPr id="104" name="Google Shape;104;p26"/>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3">
                  <a:extLst>
                    <a:ext uri="{A12FA001-AC4F-418D-AE19-62706E023703}">
                      <ahyp:hlinkClr val="tx"/>
                    </a:ext>
                  </a:extLst>
                </a:hlinkClick>
              </a:rPr>
              <a:t>cs50.ly/screen</a:t>
            </a:r>
            <a:r>
              <a:rPr lang="en" sz="1700">
                <a:solidFill>
                  <a:schemeClr val="dk1"/>
                </a:solidFill>
              </a:rPr>
              <a:t> to view projector on your laptop (and ask Yuliia questions).</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4">
                  <a:extLst>
                    <a:ext uri="{A12FA001-AC4F-418D-AE19-62706E023703}">
                      <ahyp:hlinkClr val="tx"/>
                    </a:ext>
                  </a:extLst>
                </a:hlinkClick>
              </a:rPr>
              <a:t>cs50.dev</a:t>
            </a:r>
            <a:r>
              <a:rPr lang="en" sz="1700">
                <a:solidFill>
                  <a:schemeClr val="dk1"/>
                </a:solidFill>
              </a:rPr>
              <a:t> if you'd like to try writing some code during class, but no need to!</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We'll take a </a:t>
            </a:r>
            <a:r>
              <a:rPr lang="en" sz="1700">
                <a:solidFill>
                  <a:srgbClr val="FFFF00"/>
                </a:solidFill>
              </a:rPr>
              <a:t>break</a:t>
            </a:r>
            <a:r>
              <a:rPr lang="en" sz="1700">
                <a:solidFill>
                  <a:schemeClr val="dk1"/>
                </a:solidFill>
              </a:rPr>
              <a:t> partway through class, with cookies for snacks! 🍪</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Looking for a study buddy? Submit </a:t>
            </a:r>
            <a:r>
              <a:rPr lang="en" sz="1700">
                <a:solidFill>
                  <a:srgbClr val="FFFF00"/>
                </a:solidFill>
                <a:uFill>
                  <a:noFill/>
                </a:uFill>
                <a:hlinkClick r:id="rId5">
                  <a:extLst>
                    <a:ext uri="{A12FA001-AC4F-418D-AE19-62706E023703}">
                      <ahyp:hlinkClr val="tx"/>
                    </a:ext>
                  </a:extLst>
                </a:hlinkClick>
              </a:rPr>
              <a:t>cs50.ly/study</a:t>
            </a:r>
            <a:r>
              <a:rPr lang="en" sz="1700">
                <a:solidFill>
                  <a:srgbClr val="FFFF00"/>
                </a:solidFill>
              </a:rPr>
              <a:t>-buddy</a:t>
            </a:r>
            <a:r>
              <a:rPr lang="en" sz="1700">
                <a:solidFill>
                  <a:schemeClr val="dk1"/>
                </a:solidFill>
              </a:rPr>
              <a:t>.</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Do </a:t>
            </a:r>
            <a:r>
              <a:rPr lang="en" sz="1700">
                <a:solidFill>
                  <a:srgbClr val="FFFF00"/>
                </a:solidFill>
              </a:rPr>
              <a:t>say</a:t>
            </a:r>
            <a:r>
              <a:rPr lang="en" sz="1700">
                <a:solidFill>
                  <a:schemeClr val="dk1"/>
                </a:solidFill>
              </a:rPr>
              <a:t> </a:t>
            </a:r>
            <a:r>
              <a:rPr lang="en" sz="1700">
                <a:solidFill>
                  <a:srgbClr val="FFFF00"/>
                </a:solidFill>
              </a:rPr>
              <a:t>hi </a:t>
            </a:r>
            <a:r>
              <a:rPr lang="en" sz="1700">
                <a:solidFill>
                  <a:schemeClr val="dk1"/>
                </a:solidFill>
              </a:rPr>
              <a:t>or</a:t>
            </a:r>
            <a:r>
              <a:rPr lang="en" sz="1700">
                <a:solidFill>
                  <a:srgbClr val="FFFF00"/>
                </a:solidFill>
              </a:rPr>
              <a:t> ask questions</a:t>
            </a:r>
            <a:r>
              <a:rPr lang="en" sz="1700">
                <a:solidFill>
                  <a:schemeClr val="dk1"/>
                </a:solidFill>
              </a:rPr>
              <a:t> during break or after class!</a:t>
            </a:r>
            <a:endParaRPr sz="1700">
              <a:solidFill>
                <a:schemeClr val="dk1"/>
              </a:solidFill>
            </a:endParaRPr>
          </a:p>
          <a:p>
            <a:pPr indent="-336550" lvl="1" marL="914400" rtl="0" algn="l">
              <a:lnSpc>
                <a:spcPct val="100000"/>
              </a:lnSpc>
              <a:spcBef>
                <a:spcPts val="0"/>
              </a:spcBef>
              <a:spcAft>
                <a:spcPts val="0"/>
              </a:spcAft>
              <a:buClr>
                <a:schemeClr val="dk1"/>
              </a:buClr>
              <a:buSzPts val="1700"/>
              <a:buChar char="○"/>
            </a:pPr>
            <a:r>
              <a:rPr lang="en" sz="1700">
                <a:solidFill>
                  <a:schemeClr val="dk1"/>
                </a:solidFill>
              </a:rPr>
              <a:t>What do today's binary bulbs spell?</a:t>
            </a:r>
            <a:endParaRPr sz="1700">
              <a:solidFill>
                <a:schemeClr val="dk1"/>
              </a:solidFill>
            </a:endParaRPr>
          </a:p>
          <a:p>
            <a:pPr indent="0" lvl="0" marL="0" rtl="0" algn="l">
              <a:lnSpc>
                <a:spcPct val="100000"/>
              </a:lnSpc>
              <a:spcBef>
                <a:spcPts val="1600"/>
              </a:spcBef>
              <a:spcAft>
                <a:spcPts val="0"/>
              </a:spcAft>
              <a:buNone/>
            </a:pPr>
            <a:r>
              <a:rPr lang="en" sz="1700">
                <a:solidFill>
                  <a:schemeClr val="dk1"/>
                </a:solidFill>
              </a:rPr>
              <a:t>And congratulations to CS50 Puzzle Day's winners!</a:t>
            </a:r>
            <a:endParaRPr sz="1700">
              <a:solidFill>
                <a:schemeClr val="dk1"/>
              </a:solidFill>
            </a:endParaRPr>
          </a:p>
          <a:p>
            <a:pPr indent="0" lvl="0" marL="0" rtl="0" algn="l">
              <a:lnSpc>
                <a:spcPct val="100000"/>
              </a:lnSpc>
              <a:spcBef>
                <a:spcPts val="1600"/>
              </a:spcBef>
              <a:spcAft>
                <a:spcPts val="1600"/>
              </a:spcAft>
              <a:buNone/>
            </a:pPr>
            <a:r>
              <a:rPr lang="en" sz="1700">
                <a:solidFill>
                  <a:schemeClr val="dk1"/>
                </a:solidFill>
              </a:rPr>
              <a:t>🥇 6.100A</a:t>
            </a:r>
            <a:br>
              <a:rPr lang="en" sz="1700">
                <a:solidFill>
                  <a:schemeClr val="dk1"/>
                </a:solidFill>
              </a:rPr>
            </a:br>
            <a:r>
              <a:rPr lang="en" sz="1700">
                <a:solidFill>
                  <a:schemeClr val="dk1"/>
                </a:solidFill>
              </a:rPr>
              <a:t>🥈 ceci n’est pas une 17th shard</a:t>
            </a:r>
            <a:br>
              <a:rPr lang="en" sz="1700">
                <a:solidFill>
                  <a:schemeClr val="dk1"/>
                </a:solidFill>
              </a:rPr>
            </a:br>
            <a:r>
              <a:rPr lang="en" sz="1700">
                <a:solidFill>
                  <a:schemeClr val="dk1"/>
                </a:solidFill>
              </a:rPr>
              <a:t>🥉 Sufficiently Large N</a:t>
            </a:r>
            <a:br>
              <a:rPr lang="en" sz="1700">
                <a:solidFill>
                  <a:schemeClr val="dk1"/>
                </a:solidFill>
              </a:rPr>
            </a:br>
            <a:r>
              <a:rPr lang="en" sz="1700">
                <a:solidFill>
                  <a:schemeClr val="dk1"/>
                </a:solidFill>
              </a:rPr>
              <a:t>🎉 Ever Marinelli</a:t>
            </a:r>
            <a:br>
              <a:rPr lang="en" sz="1700">
                <a:solidFill>
                  <a:schemeClr val="dk1"/>
                </a:solidFill>
              </a:rPr>
            </a:br>
            <a:endParaRPr sz="1700">
              <a:solidFill>
                <a:schemeClr val="dk1"/>
              </a:solidFill>
            </a:endParaRPr>
          </a:p>
        </p:txBody>
      </p:sp>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4"/>
          <p:cNvPicPr preferRelativeResize="0"/>
          <p:nvPr/>
        </p:nvPicPr>
        <p:blipFill>
          <a:blip r:embed="rId3">
            <a:alphaModFix/>
          </a:blip>
          <a:stretch>
            <a:fillRect/>
          </a:stretch>
        </p:blipFill>
        <p:spPr>
          <a:xfrm>
            <a:off x="0" y="0"/>
            <a:ext cx="9143990" cy="5143500"/>
          </a:xfrm>
          <a:prstGeom prst="rect">
            <a:avLst/>
          </a:prstGeom>
          <a:noFill/>
          <a:ln>
            <a:noFill/>
          </a:ln>
        </p:spPr>
      </p:pic>
      <p:sp>
        <p:nvSpPr>
          <p:cNvPr id="211" name="Google Shape;211;p44"/>
          <p:cNvSpPr/>
          <p:nvPr/>
        </p:nvSpPr>
        <p:spPr>
          <a:xfrm>
            <a:off x="566522" y="-100"/>
            <a:ext cx="85923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4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graphical user interface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48"/>
          <p:cNvPicPr preferRelativeResize="0"/>
          <p:nvPr/>
        </p:nvPicPr>
        <p:blipFill>
          <a:blip r:embed="rId3">
            <a:alphaModFix/>
          </a:blip>
          <a:stretch>
            <a:fillRect/>
          </a:stretch>
        </p:blipFill>
        <p:spPr>
          <a:xfrm>
            <a:off x="0" y="0"/>
            <a:ext cx="9143990" cy="5143500"/>
          </a:xfrm>
          <a:prstGeom prst="rect">
            <a:avLst/>
          </a:prstGeom>
          <a:noFill/>
          <a:ln>
            <a:noFill/>
          </a:ln>
        </p:spPr>
      </p:pic>
      <p:sp>
        <p:nvSpPr>
          <p:cNvPr id="232" name="Google Shape;232;p48"/>
          <p:cNvSpPr/>
          <p:nvPr/>
        </p:nvSpPr>
        <p:spPr>
          <a:xfrm>
            <a:off x="0" y="0"/>
            <a:ext cx="2540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8"/>
          <p:cNvSpPr/>
          <p:nvPr/>
        </p:nvSpPr>
        <p:spPr>
          <a:xfrm>
            <a:off x="2540700" y="14909"/>
            <a:ext cx="6603300" cy="27282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command-line interface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5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2"/>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code hello.c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7"/>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54"/>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5"/>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6"/>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77" name="Shape 277"/>
        <p:cNvGrpSpPr/>
        <p:nvPr/>
      </p:nvGrpSpPr>
      <p:grpSpPr>
        <a:xfrm>
          <a:off x="0" y="0"/>
          <a:ext cx="0" cy="0"/>
          <a:chOff x="0" y="0"/>
          <a:chExt cx="0" cy="0"/>
        </a:xfrm>
      </p:grpSpPr>
      <p:sp>
        <p:nvSpPr>
          <p:cNvPr id="278" name="Google Shape;278;p5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7"/>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printf("hello, world\n");</a:t>
            </a:r>
            <a:endParaRPr sz="1800">
              <a:latin typeface="Consolas"/>
              <a:ea typeface="Consolas"/>
              <a:cs typeface="Consolas"/>
              <a:sym typeface="Consolas"/>
            </a:endParaRPr>
          </a:p>
        </p:txBody>
      </p:sp>
      <p:pic>
        <p:nvPicPr>
          <p:cNvPr id="281" name="Google Shape;281;p57"/>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85" name="Shape 285"/>
        <p:cNvGrpSpPr/>
        <p:nvPr/>
      </p:nvGrpSpPr>
      <p:grpSpPr>
        <a:xfrm>
          <a:off x="0" y="0"/>
          <a:ext cx="0" cy="0"/>
          <a:chOff x="0" y="0"/>
          <a:chExt cx="0" cy="0"/>
        </a:xfrm>
      </p:grpSpPr>
      <p:sp>
        <p:nvSpPr>
          <p:cNvPr id="286" name="Google Shape;286;p5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8"/>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a:t>
            </a:r>
            <a:r>
              <a:rPr lang="en" sz="1800">
                <a:latin typeface="Consolas"/>
                <a:ea typeface="Consolas"/>
                <a:cs typeface="Consolas"/>
                <a:sym typeface="Consolas"/>
              </a:rPr>
              <a:t>f</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289" name="Google Shape;289;p58"/>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93" name="Shape 293"/>
        <p:cNvGrpSpPr/>
        <p:nvPr/>
      </p:nvGrpSpPr>
      <p:grpSpPr>
        <a:xfrm>
          <a:off x="0" y="0"/>
          <a:ext cx="0" cy="0"/>
          <a:chOff x="0" y="0"/>
          <a:chExt cx="0" cy="0"/>
        </a:xfrm>
      </p:grpSpPr>
      <p:sp>
        <p:nvSpPr>
          <p:cNvPr id="294" name="Google Shape;294;p5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9"/>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297" name="Google Shape;297;p59"/>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01" name="Shape 301"/>
        <p:cNvGrpSpPr/>
        <p:nvPr/>
      </p:nvGrpSpPr>
      <p:grpSpPr>
        <a:xfrm>
          <a:off x="0" y="0"/>
          <a:ext cx="0" cy="0"/>
          <a:chOff x="0" y="0"/>
          <a:chExt cx="0" cy="0"/>
        </a:xfrm>
      </p:grpSpPr>
      <p:sp>
        <p:nvSpPr>
          <p:cNvPr id="302" name="Google Shape;302;p6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0"/>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a:t>
            </a:r>
            <a:r>
              <a:rPr lang="en" sz="1800">
                <a:solidFill>
                  <a:srgbClr val="FFFFFF"/>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05" name="Google Shape;305;p60"/>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09" name="Shape 309"/>
        <p:cNvGrpSpPr/>
        <p:nvPr/>
      </p:nvGrpSpPr>
      <p:grpSpPr>
        <a:xfrm>
          <a:off x="0" y="0"/>
          <a:ext cx="0" cy="0"/>
          <a:chOff x="0" y="0"/>
          <a:chExt cx="0" cy="0"/>
        </a:xfrm>
      </p:grpSpPr>
      <p:sp>
        <p:nvSpPr>
          <p:cNvPr id="310" name="Google Shape;310;p6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1"/>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onsolas"/>
                <a:ea typeface="Consolas"/>
                <a:cs typeface="Consolas"/>
                <a:sym typeface="Consolas"/>
              </a:rPr>
              <a:t>printf(</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313" name="Google Shape;313;p61"/>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17" name="Shape 317"/>
        <p:cNvGrpSpPr/>
        <p:nvPr/>
      </p:nvGrpSpPr>
      <p:grpSpPr>
        <a:xfrm>
          <a:off x="0" y="0"/>
          <a:ext cx="0" cy="0"/>
          <a:chOff x="0" y="0"/>
          <a:chExt cx="0" cy="0"/>
        </a:xfrm>
      </p:grpSpPr>
      <p:sp>
        <p:nvSpPr>
          <p:cNvPr id="318" name="Google Shape;318;p6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2"/>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printf("hello, world\n")</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21" name="Google Shape;321;p62"/>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25" name="Shape 325"/>
        <p:cNvGrpSpPr/>
        <p:nvPr/>
      </p:nvGrpSpPr>
      <p:grpSpPr>
        <a:xfrm>
          <a:off x="0" y="0"/>
          <a:ext cx="0" cy="0"/>
          <a:chOff x="0" y="0"/>
          <a:chExt cx="0" cy="0"/>
        </a:xfrm>
      </p:grpSpPr>
      <p:sp>
        <p:nvSpPr>
          <p:cNvPr id="326" name="Google Shape;326;p6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3"/>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printf("hello, world\n");</a:t>
            </a:r>
            <a:endParaRPr sz="1800">
              <a:solidFill>
                <a:srgbClr val="FFFFFF"/>
              </a:solidFill>
              <a:latin typeface="Consolas"/>
              <a:ea typeface="Consolas"/>
              <a:cs typeface="Consolas"/>
              <a:sym typeface="Consolas"/>
            </a:endParaRPr>
          </a:p>
        </p:txBody>
      </p:sp>
      <p:pic>
        <p:nvPicPr>
          <p:cNvPr id="329" name="Google Shape;329;p63"/>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8"/>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64"/>
          <p:cNvPicPr preferRelativeResize="0"/>
          <p:nvPr/>
        </p:nvPicPr>
        <p:blipFill>
          <a:blip r:embed="rId3">
            <a:alphaModFix/>
          </a:blip>
          <a:stretch>
            <a:fillRect/>
          </a:stretch>
        </p:blipFill>
        <p:spPr>
          <a:xfrm>
            <a:off x="4071938" y="2286000"/>
            <a:ext cx="1000125" cy="57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5"/>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5"/>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input →  </a:t>
            </a:r>
            <a:endParaRPr sz="3600">
              <a:solidFill>
                <a:srgbClr val="FFFFFF"/>
              </a:solidFill>
            </a:endParaRPr>
          </a:p>
        </p:txBody>
      </p:sp>
      <p:sp>
        <p:nvSpPr>
          <p:cNvPr id="341" name="Google Shape;341;p65"/>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6"/>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348" name="Google Shape;348;p66"/>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349" name="Google Shape;349;p66"/>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7"/>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7"/>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  </a:t>
            </a:r>
            <a:endParaRPr sz="3600">
              <a:solidFill>
                <a:srgbClr val="FFFFFF"/>
              </a:solidFill>
            </a:endParaRPr>
          </a:p>
        </p:txBody>
      </p:sp>
      <p:sp>
        <p:nvSpPr>
          <p:cNvPr id="356" name="Google Shape;356;p67"/>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endParaRPr sz="3600">
              <a:solidFill>
                <a:srgbClr val="FFFFFF"/>
              </a:solidFill>
            </a:endParaRPr>
          </a:p>
        </p:txBody>
      </p:sp>
      <p:pic>
        <p:nvPicPr>
          <p:cNvPr id="357" name="Google Shape;357;p67"/>
          <p:cNvPicPr preferRelativeResize="0"/>
          <p:nvPr/>
        </p:nvPicPr>
        <p:blipFill>
          <a:blip r:embed="rId3">
            <a:alphaModFix/>
          </a:blip>
          <a:stretch>
            <a:fillRect/>
          </a:stretch>
        </p:blipFill>
        <p:spPr>
          <a:xfrm>
            <a:off x="3813104" y="2060137"/>
            <a:ext cx="1517800" cy="1023225"/>
          </a:xfrm>
          <a:prstGeom prst="rect">
            <a:avLst/>
          </a:prstGeom>
          <a:noFill/>
          <a:ln>
            <a:noFill/>
          </a:ln>
        </p:spPr>
      </p:pic>
      <p:pic>
        <p:nvPicPr>
          <p:cNvPr id="358" name="Google Shape;358;p67"/>
          <p:cNvPicPr preferRelativeResize="0"/>
          <p:nvPr/>
        </p:nvPicPr>
        <p:blipFill>
          <a:blip r:embed="rId4">
            <a:alphaModFix/>
          </a:blip>
          <a:stretch>
            <a:fillRect/>
          </a:stretch>
        </p:blipFill>
        <p:spPr>
          <a:xfrm>
            <a:off x="6921582" y="1626375"/>
            <a:ext cx="1870529" cy="1890750"/>
          </a:xfrm>
          <a:prstGeom prst="rect">
            <a:avLst/>
          </a:prstGeom>
          <a:noFill/>
          <a:ln>
            <a:noFill/>
          </a:ln>
        </p:spPr>
      </p:pic>
      <p:pic>
        <p:nvPicPr>
          <p:cNvPr id="359" name="Google Shape;359;p67"/>
          <p:cNvPicPr preferRelativeResize="0"/>
          <p:nvPr/>
        </p:nvPicPr>
        <p:blipFill>
          <a:blip r:embed="rId5">
            <a:alphaModFix/>
          </a:blip>
          <a:stretch>
            <a:fillRect/>
          </a:stretch>
        </p:blipFill>
        <p:spPr>
          <a:xfrm>
            <a:off x="1224925" y="2391626"/>
            <a:ext cx="1088050" cy="4184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escape sequences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\n</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header files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libraries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stdio.h</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Manual Pages</a:t>
            </a:r>
            <a:endParaRPr/>
          </a:p>
        </p:txBody>
      </p:sp>
      <p:sp>
        <p:nvSpPr>
          <p:cNvPr id="390" name="Google Shape;390;p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uFill>
                  <a:noFill/>
                </a:uFill>
                <a:hlinkClick r:id="rId3">
                  <a:extLst>
                    <a:ext uri="{A12FA001-AC4F-418D-AE19-62706E023703}">
                      <ahyp:hlinkClr val="tx"/>
                    </a:ext>
                  </a:extLst>
                </a:hlinkClick>
              </a:rPr>
              <a:t>manual.cs50.io</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9"/>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manual.cs50.io/#stdio.h</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manual.cs50.io/3/printf</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cs50.h</a:t>
            </a:r>
            <a:endParaRPr>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manual.cs50.io/#cs50.h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get_string</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80"/>
          <p:cNvPicPr preferRelativeResize="0"/>
          <p:nvPr/>
        </p:nvPicPr>
        <p:blipFill>
          <a:blip r:embed="rId3">
            <a:alphaModFix/>
          </a:blip>
          <a:stretch>
            <a:fillRect/>
          </a:stretch>
        </p:blipFill>
        <p:spPr>
          <a:xfrm>
            <a:off x="2743200" y="1464013"/>
            <a:ext cx="3657600" cy="221546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81"/>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1"/>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input →  </a:t>
            </a:r>
            <a:endParaRPr sz="3600">
              <a:solidFill>
                <a:srgbClr val="FFFFFF"/>
              </a:solidFill>
            </a:endParaRPr>
          </a:p>
        </p:txBody>
      </p:sp>
      <p:sp>
        <p:nvSpPr>
          <p:cNvPr id="432" name="Google Shape;432;p81"/>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82"/>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439" name="Google Shape;439;p82"/>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440" name="Google Shape;440;p82"/>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3"/>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3"/>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  </a:t>
            </a:r>
            <a:endParaRPr sz="3600">
              <a:solidFill>
                <a:srgbClr val="FFFFFF"/>
              </a:solidFill>
            </a:endParaRPr>
          </a:p>
        </p:txBody>
      </p:sp>
      <p:sp>
        <p:nvSpPr>
          <p:cNvPr id="447" name="Google Shape;447;p83"/>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endParaRPr sz="3600">
              <a:solidFill>
                <a:srgbClr val="FFFFFF"/>
              </a:solidFill>
            </a:endParaRPr>
          </a:p>
        </p:txBody>
      </p:sp>
      <p:pic>
        <p:nvPicPr>
          <p:cNvPr id="448" name="Google Shape;448;p83"/>
          <p:cNvPicPr preferRelativeResize="0"/>
          <p:nvPr/>
        </p:nvPicPr>
        <p:blipFill>
          <a:blip r:embed="rId3">
            <a:alphaModFix/>
          </a:blip>
          <a:stretch>
            <a:fillRect/>
          </a:stretch>
        </p:blipFill>
        <p:spPr>
          <a:xfrm>
            <a:off x="1030830" y="2390731"/>
            <a:ext cx="1402900" cy="400829"/>
          </a:xfrm>
          <a:prstGeom prst="rect">
            <a:avLst/>
          </a:prstGeom>
          <a:noFill/>
          <a:ln>
            <a:noFill/>
          </a:ln>
        </p:spPr>
      </p:pic>
      <p:pic>
        <p:nvPicPr>
          <p:cNvPr id="449" name="Google Shape;449;p83"/>
          <p:cNvPicPr preferRelativeResize="0"/>
          <p:nvPr/>
        </p:nvPicPr>
        <p:blipFill>
          <a:blip r:embed="rId4">
            <a:alphaModFix/>
          </a:blip>
          <a:stretch>
            <a:fillRect/>
          </a:stretch>
        </p:blipFill>
        <p:spPr>
          <a:xfrm>
            <a:off x="3474700" y="2156731"/>
            <a:ext cx="2194610" cy="927300"/>
          </a:xfrm>
          <a:prstGeom prst="rect">
            <a:avLst/>
          </a:prstGeom>
          <a:noFill/>
          <a:ln>
            <a:noFill/>
          </a:ln>
        </p:spPr>
      </p:pic>
      <p:pic>
        <p:nvPicPr>
          <p:cNvPr id="450" name="Google Shape;450;p83"/>
          <p:cNvPicPr preferRelativeResize="0"/>
          <p:nvPr/>
        </p:nvPicPr>
        <p:blipFill>
          <a:blip r:embed="rId5">
            <a:alphaModFix/>
          </a:blip>
          <a:stretch>
            <a:fillRect/>
          </a:stretch>
        </p:blipFill>
        <p:spPr>
          <a:xfrm>
            <a:off x="6747541" y="2390725"/>
            <a:ext cx="757116" cy="40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0"/>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54" name="Shape 454"/>
        <p:cNvGrpSpPr/>
        <p:nvPr/>
      </p:nvGrpSpPr>
      <p:grpSpPr>
        <a:xfrm>
          <a:off x="0" y="0"/>
          <a:ext cx="0" cy="0"/>
          <a:chOff x="0" y="0"/>
          <a:chExt cx="0" cy="0"/>
        </a:xfrm>
      </p:grpSpPr>
      <p:sp>
        <p:nvSpPr>
          <p:cNvPr id="455" name="Google Shape;455;p8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4"/>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nsolas"/>
              <a:ea typeface="Consolas"/>
              <a:cs typeface="Consolas"/>
              <a:sym typeface="Consolas"/>
            </a:endParaRPr>
          </a:p>
        </p:txBody>
      </p:sp>
      <p:pic>
        <p:nvPicPr>
          <p:cNvPr id="458" name="Google Shape;458;p84"/>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62" name="Shape 462"/>
        <p:cNvGrpSpPr/>
        <p:nvPr/>
      </p:nvGrpSpPr>
      <p:grpSpPr>
        <a:xfrm>
          <a:off x="0" y="0"/>
          <a:ext cx="0" cy="0"/>
          <a:chOff x="0" y="0"/>
          <a:chExt cx="0" cy="0"/>
        </a:xfrm>
      </p:grpSpPr>
      <p:sp>
        <p:nvSpPr>
          <p:cNvPr id="463" name="Google Shape;463;p8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5"/>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                    </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66" name="Google Shape;466;p85"/>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70" name="Shape 470"/>
        <p:cNvGrpSpPr/>
        <p:nvPr/>
      </p:nvGrpSpPr>
      <p:grpSpPr>
        <a:xfrm>
          <a:off x="0" y="0"/>
          <a:ext cx="0" cy="0"/>
          <a:chOff x="0" y="0"/>
          <a:chExt cx="0" cy="0"/>
        </a:xfrm>
      </p:grpSpPr>
      <p:sp>
        <p:nvSpPr>
          <p:cNvPr id="471" name="Google Shape;471;p8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6"/>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a:t>
            </a:r>
            <a:r>
              <a:rPr lang="en">
                <a:solidFill>
                  <a:srgbClr val="FFFFFF"/>
                </a:solidFill>
                <a:latin typeface="Consolas"/>
                <a:ea typeface="Consolas"/>
                <a:cs typeface="Consolas"/>
                <a:sym typeface="Consolas"/>
              </a:rPr>
              <a:t>What's your name? </a:t>
            </a:r>
            <a:r>
              <a:rPr lang="en">
                <a:latin typeface="Consolas"/>
                <a:ea typeface="Consolas"/>
                <a:cs typeface="Consolas"/>
                <a:sym typeface="Consolas"/>
              </a:rPr>
              <a:t>"</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74" name="Google Shape;474;p86"/>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78" name="Shape 478"/>
        <p:cNvGrpSpPr/>
        <p:nvPr/>
      </p:nvGrpSpPr>
      <p:grpSpPr>
        <a:xfrm>
          <a:off x="0" y="0"/>
          <a:ext cx="0" cy="0"/>
          <a:chOff x="0" y="0"/>
          <a:chExt cx="0" cy="0"/>
        </a:xfrm>
      </p:grpSpPr>
      <p:sp>
        <p:nvSpPr>
          <p:cNvPr id="479" name="Google Shape;479;p8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7"/>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get_string("What's your name? ")</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82" name="Google Shape;482;p87"/>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86" name="Shape 486"/>
        <p:cNvGrpSpPr/>
        <p:nvPr/>
      </p:nvGrpSpPr>
      <p:grpSpPr>
        <a:xfrm>
          <a:off x="0" y="0"/>
          <a:ext cx="0" cy="0"/>
          <a:chOff x="0" y="0"/>
          <a:chExt cx="0" cy="0"/>
        </a:xfrm>
      </p:grpSpPr>
      <p:sp>
        <p:nvSpPr>
          <p:cNvPr id="487" name="Google Shape;487;p8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8"/>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t>
            </a:r>
            <a:r>
              <a:rPr lang="en">
                <a:solidFill>
                  <a:srgbClr val="FFFFFF"/>
                </a:solidFill>
                <a:latin typeface="Consolas"/>
                <a:ea typeface="Consolas"/>
                <a:cs typeface="Consolas"/>
                <a:sym typeface="Consolas"/>
              </a:rPr>
              <a:t>answer = get_string("What's your name? ")</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90" name="Google Shape;490;p88"/>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94" name="Shape 494"/>
        <p:cNvGrpSpPr/>
        <p:nvPr/>
      </p:nvGrpSpPr>
      <p:grpSpPr>
        <a:xfrm>
          <a:off x="0" y="0"/>
          <a:ext cx="0" cy="0"/>
          <a:chOff x="0" y="0"/>
          <a:chExt cx="0" cy="0"/>
        </a:xfrm>
      </p:grpSpPr>
      <p:sp>
        <p:nvSpPr>
          <p:cNvPr id="495" name="Google Shape;495;p8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9"/>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answer = get_string("What's your name? ")</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98" name="Google Shape;498;p89"/>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02" name="Shape 502"/>
        <p:cNvGrpSpPr/>
        <p:nvPr/>
      </p:nvGrpSpPr>
      <p:grpSpPr>
        <a:xfrm>
          <a:off x="0" y="0"/>
          <a:ext cx="0" cy="0"/>
          <a:chOff x="0" y="0"/>
          <a:chExt cx="0" cy="0"/>
        </a:xfrm>
      </p:grpSpPr>
      <p:sp>
        <p:nvSpPr>
          <p:cNvPr id="503" name="Google Shape;503;p9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9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0"/>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answer = get_string("What's your name?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506" name="Google Shape;506;p90"/>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10" name="Shape 510"/>
        <p:cNvGrpSpPr/>
        <p:nvPr/>
      </p:nvGrpSpPr>
      <p:grpSpPr>
        <a:xfrm>
          <a:off x="0" y="0"/>
          <a:ext cx="0" cy="0"/>
          <a:chOff x="0" y="0"/>
          <a:chExt cx="0" cy="0"/>
        </a:xfrm>
      </p:grpSpPr>
      <p:sp>
        <p:nvSpPr>
          <p:cNvPr id="511" name="Google Shape;511;p9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9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91"/>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514" name="Google Shape;514;p91"/>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18" name="Shape 518"/>
        <p:cNvGrpSpPr/>
        <p:nvPr/>
      </p:nvGrpSpPr>
      <p:grpSpPr>
        <a:xfrm>
          <a:off x="0" y="0"/>
          <a:ext cx="0" cy="0"/>
          <a:chOff x="0" y="0"/>
          <a:chExt cx="0" cy="0"/>
        </a:xfrm>
      </p:grpSpPr>
      <p:sp>
        <p:nvSpPr>
          <p:cNvPr id="519" name="Google Shape;519;p9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9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92"/>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"hello, %s\n",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22" name="Google Shape;522;p92"/>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26" name="Shape 526"/>
        <p:cNvGrpSpPr/>
        <p:nvPr/>
      </p:nvGrpSpPr>
      <p:grpSpPr>
        <a:xfrm>
          <a:off x="0" y="0"/>
          <a:ext cx="0" cy="0"/>
          <a:chOff x="0" y="0"/>
          <a:chExt cx="0" cy="0"/>
        </a:xfrm>
      </p:grpSpPr>
      <p:sp>
        <p:nvSpPr>
          <p:cNvPr id="527" name="Google Shape;527;p9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9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93"/>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a:t>
            </a:r>
            <a:r>
              <a:rPr lang="en">
                <a:solidFill>
                  <a:srgbClr val="FFFFFF"/>
                </a:solidFill>
                <a:latin typeface="Consolas"/>
                <a:ea typeface="Consolas"/>
                <a:cs typeface="Consolas"/>
                <a:sym typeface="Consolas"/>
              </a:rPr>
              <a:t>hello, %s</a:t>
            </a:r>
            <a:r>
              <a:rPr lang="en">
                <a:latin typeface="Consolas"/>
                <a:ea typeface="Consolas"/>
                <a:cs typeface="Consolas"/>
                <a:sym typeface="Consolas"/>
              </a:rPr>
              <a:t>\n",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30" name="Google Shape;530;p93"/>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source code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34" name="Shape 534"/>
        <p:cNvGrpSpPr/>
        <p:nvPr/>
      </p:nvGrpSpPr>
      <p:grpSpPr>
        <a:xfrm>
          <a:off x="0" y="0"/>
          <a:ext cx="0" cy="0"/>
          <a:chOff x="0" y="0"/>
          <a:chExt cx="0" cy="0"/>
        </a:xfrm>
      </p:grpSpPr>
      <p:sp>
        <p:nvSpPr>
          <p:cNvPr id="535" name="Google Shape;535;p9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9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94"/>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printf("hello, %s</a:t>
            </a:r>
            <a:r>
              <a:rPr lang="en">
                <a:latin typeface="Consolas"/>
                <a:ea typeface="Consolas"/>
                <a:cs typeface="Consolas"/>
                <a:sym typeface="Consolas"/>
              </a:rPr>
              <a:t>\n</a:t>
            </a:r>
            <a:r>
              <a:rPr lang="en">
                <a:solidFill>
                  <a:srgbClr val="FFFFFF"/>
                </a:solidFill>
                <a:latin typeface="Consolas"/>
                <a:ea typeface="Consolas"/>
                <a:cs typeface="Consolas"/>
                <a:sym typeface="Consolas"/>
              </a:rPr>
              <a:t>"</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38" name="Google Shape;538;p94"/>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42" name="Shape 542"/>
        <p:cNvGrpSpPr/>
        <p:nvPr/>
      </p:nvGrpSpPr>
      <p:grpSpPr>
        <a:xfrm>
          <a:off x="0" y="0"/>
          <a:ext cx="0" cy="0"/>
          <a:chOff x="0" y="0"/>
          <a:chExt cx="0" cy="0"/>
        </a:xfrm>
      </p:grpSpPr>
      <p:sp>
        <p:nvSpPr>
          <p:cNvPr id="543" name="Google Shape;543;p9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5"/>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printf("hello, %s\n"</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46" name="Google Shape;546;p95"/>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50" name="Shape 550"/>
        <p:cNvGrpSpPr/>
        <p:nvPr/>
      </p:nvGrpSpPr>
      <p:grpSpPr>
        <a:xfrm>
          <a:off x="0" y="0"/>
          <a:ext cx="0" cy="0"/>
          <a:chOff x="0" y="0"/>
          <a:chExt cx="0" cy="0"/>
        </a:xfrm>
      </p:grpSpPr>
      <p:sp>
        <p:nvSpPr>
          <p:cNvPr id="551" name="Google Shape;551;p9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6"/>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printf("hello, %s\n", answer);</a:t>
            </a:r>
            <a:endParaRPr>
              <a:solidFill>
                <a:srgbClr val="FFFFFF"/>
              </a:solidFill>
              <a:latin typeface="Consolas"/>
              <a:ea typeface="Consolas"/>
              <a:cs typeface="Consolas"/>
              <a:sym typeface="Consolas"/>
            </a:endParaRPr>
          </a:p>
        </p:txBody>
      </p:sp>
      <p:pic>
        <p:nvPicPr>
          <p:cNvPr id="554" name="Google Shape;554;p96"/>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ls</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ls</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0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0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string</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int</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0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2"/>
          <p:cNvSpPr txBox="1"/>
          <p:nvPr/>
        </p:nvSpPr>
        <p:spPr>
          <a:xfrm>
            <a:off x="0" y="1072350"/>
            <a:ext cx="9144000" cy="29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get_int</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format codes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000000"/>
                </a:solidFill>
                <a:highlight>
                  <a:schemeClr val="dk1"/>
                </a:highlight>
                <a:latin typeface="Consolas"/>
                <a:ea typeface="Consolas"/>
                <a:cs typeface="Consolas"/>
                <a:sym typeface="Consolas"/>
              </a:rPr>
              <a:t>%s</a:t>
            </a:r>
            <a:endParaRPr>
              <a:solidFill>
                <a:srgbClr val="000000"/>
              </a:solidFill>
              <a:highlight>
                <a:schemeClr val="dk1"/>
              </a:highlight>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%i</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conditionals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23" name="Shape 623"/>
        <p:cNvGrpSpPr/>
        <p:nvPr/>
      </p:nvGrpSpPr>
      <p:grpSpPr>
        <a:xfrm>
          <a:off x="0" y="0"/>
          <a:ext cx="0" cy="0"/>
          <a:chOff x="0" y="0"/>
          <a:chExt cx="0" cy="0"/>
        </a:xfrm>
      </p:grpSpPr>
      <p:sp>
        <p:nvSpPr>
          <p:cNvPr id="624" name="Google Shape;624;p11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0"/>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27" name="Google Shape;627;p110"/>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31" name="Shape 631"/>
        <p:cNvGrpSpPr/>
        <p:nvPr/>
      </p:nvGrpSpPr>
      <p:grpSpPr>
        <a:xfrm>
          <a:off x="0" y="0"/>
          <a:ext cx="0" cy="0"/>
          <a:chOff x="0" y="0"/>
          <a:chExt cx="0" cy="0"/>
        </a:xfrm>
      </p:grpSpPr>
      <p:sp>
        <p:nvSpPr>
          <p:cNvPr id="632" name="Google Shape;632;p11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1"/>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35" name="Google Shape;635;p111"/>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39" name="Shape 639"/>
        <p:cNvGrpSpPr/>
        <p:nvPr/>
      </p:nvGrpSpPr>
      <p:grpSpPr>
        <a:xfrm>
          <a:off x="0" y="0"/>
          <a:ext cx="0" cy="0"/>
          <a:chOff x="0" y="0"/>
          <a:chExt cx="0" cy="0"/>
        </a:xfrm>
      </p:grpSpPr>
      <p:sp>
        <p:nvSpPr>
          <p:cNvPr id="640" name="Google Shape;640;p11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2"/>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43" name="Google Shape;643;p112"/>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47" name="Shape 647"/>
        <p:cNvGrpSpPr/>
        <p:nvPr/>
      </p:nvGrpSpPr>
      <p:grpSpPr>
        <a:xfrm>
          <a:off x="0" y="0"/>
          <a:ext cx="0" cy="0"/>
          <a:chOff x="0" y="0"/>
          <a:chExt cx="0" cy="0"/>
        </a:xfrm>
      </p:grpSpPr>
      <p:sp>
        <p:nvSpPr>
          <p:cNvPr id="648" name="Google Shape;648;p11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3"/>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51" name="Google Shape;651;p113"/>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a:t>
            </a:r>
            <a:r>
              <a:rPr lang="en"/>
              <a:t> code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55" name="Shape 655"/>
        <p:cNvGrpSpPr/>
        <p:nvPr/>
      </p:nvGrpSpPr>
      <p:grpSpPr>
        <a:xfrm>
          <a:off x="0" y="0"/>
          <a:ext cx="0" cy="0"/>
          <a:chOff x="0" y="0"/>
          <a:chExt cx="0" cy="0"/>
        </a:xfrm>
      </p:grpSpPr>
      <p:sp>
        <p:nvSpPr>
          <p:cNvPr id="656" name="Google Shape;656;p11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4"/>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59" name="Google Shape;659;p114"/>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63" name="Shape 663"/>
        <p:cNvGrpSpPr/>
        <p:nvPr/>
      </p:nvGrpSpPr>
      <p:grpSpPr>
        <a:xfrm>
          <a:off x="0" y="0"/>
          <a:ext cx="0" cy="0"/>
          <a:chOff x="0" y="0"/>
          <a:chExt cx="0" cy="0"/>
        </a:xfrm>
      </p:grpSpPr>
      <p:sp>
        <p:nvSpPr>
          <p:cNvPr id="664" name="Google Shape;664;p11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5"/>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not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67" name="Google Shape;667;p115"/>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71" name="Shape 671"/>
        <p:cNvGrpSpPr/>
        <p:nvPr/>
      </p:nvGrpSpPr>
      <p:grpSpPr>
        <a:xfrm>
          <a:off x="0" y="0"/>
          <a:ext cx="0" cy="0"/>
          <a:chOff x="0" y="0"/>
          <a:chExt cx="0" cy="0"/>
        </a:xfrm>
      </p:grpSpPr>
      <p:sp>
        <p:nvSpPr>
          <p:cNvPr id="672" name="Google Shape;672;p11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6"/>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 if (x &gt; y)</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 if (x == y)</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75" name="Google Shape;675;p116"/>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79" name="Shape 679"/>
        <p:cNvGrpSpPr/>
        <p:nvPr/>
      </p:nvGrpSpPr>
      <p:grpSpPr>
        <a:xfrm>
          <a:off x="0" y="0"/>
          <a:ext cx="0" cy="0"/>
          <a:chOff x="0" y="0"/>
          <a:chExt cx="0" cy="0"/>
        </a:xfrm>
      </p:grpSpPr>
      <p:sp>
        <p:nvSpPr>
          <p:cNvPr id="680" name="Google Shape;680;p11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7"/>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83" name="Google Shape;683;p117"/>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87" name="Shape 687"/>
        <p:cNvGrpSpPr/>
        <p:nvPr/>
      </p:nvGrpSpPr>
      <p:grpSpPr>
        <a:xfrm>
          <a:off x="0" y="0"/>
          <a:ext cx="0" cy="0"/>
          <a:chOff x="0" y="0"/>
          <a:chExt cx="0" cy="0"/>
        </a:xfrm>
      </p:grpSpPr>
      <p:sp>
        <p:nvSpPr>
          <p:cNvPr id="688" name="Google Shape;688;p11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8"/>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91" name="Google Shape;691;p118"/>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95" name="Shape 695"/>
        <p:cNvGrpSpPr/>
        <p:nvPr/>
      </p:nvGrpSpPr>
      <p:grpSpPr>
        <a:xfrm>
          <a:off x="0" y="0"/>
          <a:ext cx="0" cy="0"/>
          <a:chOff x="0" y="0"/>
          <a:chExt cx="0" cy="0"/>
        </a:xfrm>
      </p:grpSpPr>
      <p:sp>
        <p:nvSpPr>
          <p:cNvPr id="696" name="Google Shape;696;p11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9"/>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99" name="Google Shape;699;p119"/>
          <p:cNvPicPr preferRelativeResize="0"/>
          <p:nvPr/>
        </p:nvPicPr>
        <p:blipFill>
          <a:blip r:embed="rId3">
            <a:alphaModFix/>
          </a:blip>
          <a:stretch>
            <a:fillRect/>
          </a:stretch>
        </p:blipFill>
        <p:spPr>
          <a:xfrm>
            <a:off x="457200" y="358300"/>
            <a:ext cx="2610575" cy="3631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operators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2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variables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18" name="Shape 718"/>
        <p:cNvGrpSpPr/>
        <p:nvPr/>
      </p:nvGrpSpPr>
      <p:grpSpPr>
        <a:xfrm>
          <a:off x="0" y="0"/>
          <a:ext cx="0" cy="0"/>
          <a:chOff x="0" y="0"/>
          <a:chExt cx="0" cy="0"/>
        </a:xfrm>
      </p:grpSpPr>
      <p:sp>
        <p:nvSpPr>
          <p:cNvPr id="719" name="Google Shape;719;p12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2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23"/>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int counter = 0;</a:t>
            </a:r>
            <a:endParaRPr sz="1800">
              <a:latin typeface="Consolas"/>
              <a:ea typeface="Consolas"/>
              <a:cs typeface="Consolas"/>
              <a:sym typeface="Consolas"/>
            </a:endParaRPr>
          </a:p>
        </p:txBody>
      </p:sp>
      <p:pic>
        <p:nvPicPr>
          <p:cNvPr id="722" name="Google Shape;722;p123"/>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